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258" r:id="rId4"/>
    <p:sldId id="259" r:id="rId5"/>
    <p:sldId id="261" r:id="rId6"/>
    <p:sldId id="262" r:id="rId7"/>
    <p:sldId id="260" r:id="rId8"/>
    <p:sldId id="264" r:id="rId9"/>
    <p:sldId id="263" r:id="rId10"/>
    <p:sldId id="265" r:id="rId11"/>
    <p:sldId id="283" r:id="rId12"/>
    <p:sldId id="266" r:id="rId13"/>
    <p:sldId id="282" r:id="rId14"/>
    <p:sldId id="267" r:id="rId15"/>
    <p:sldId id="272" r:id="rId16"/>
    <p:sldId id="268" r:id="rId17"/>
    <p:sldId id="271" r:id="rId18"/>
    <p:sldId id="269" r:id="rId19"/>
    <p:sldId id="274" r:id="rId20"/>
    <p:sldId id="273" r:id="rId21"/>
    <p:sldId id="275" r:id="rId22"/>
    <p:sldId id="276" r:id="rId23"/>
    <p:sldId id="280" r:id="rId24"/>
    <p:sldId id="277" r:id="rId25"/>
    <p:sldId id="28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vy Wangechi" initials="E8" lastIdx="1" clrIdx="0">
    <p:extLst>
      <p:ext uri="{19B8F6BF-5375-455C-9EA6-DF929625EA0E}">
        <p15:presenceInfo xmlns:p15="http://schemas.microsoft.com/office/powerpoint/2012/main" userId="45d53c403213767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47" autoAdjust="0"/>
    <p:restoredTop sz="94660"/>
  </p:normalViewPr>
  <p:slideViewPr>
    <p:cSldViewPr snapToGrid="0">
      <p:cViewPr varScale="1">
        <p:scale>
          <a:sx n="72" d="100"/>
          <a:sy n="72" d="100"/>
        </p:scale>
        <p:origin x="69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913210-00CE-4827-98F9-379FA4A01042}" type="datetimeFigureOut">
              <a:rPr lang="en-US" smtClean="0"/>
              <a:t>2/28/2025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C81C2B-B3C3-4014-93C8-573B39D43993}" type="slidenum">
              <a:rPr lang="en-US" smtClean="0"/>
              <a:t>‹#›</a:t>
            </a:fld>
            <a:endParaRPr lang="en-US"/>
          </a:p>
        </p:txBody>
      </p:sp>
    </p:spTree>
    <p:extLst>
      <p:ext uri="{BB962C8B-B14F-4D97-AF65-F5344CB8AC3E}">
        <p14:creationId xmlns:p14="http://schemas.microsoft.com/office/powerpoint/2010/main" val="21125375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1B3D29-A12B-40AE-B8FA-44EDFEFBD5BD}" type="slidenum">
              <a:rPr lang="en-US" smtClean="0"/>
              <a:t>23</a:t>
            </a:fld>
            <a:endParaRPr lang="en-US"/>
          </a:p>
        </p:txBody>
      </p:sp>
    </p:spTree>
    <p:extLst>
      <p:ext uri="{BB962C8B-B14F-4D97-AF65-F5344CB8AC3E}">
        <p14:creationId xmlns:p14="http://schemas.microsoft.com/office/powerpoint/2010/main" val="21214799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93501-D753-45C3-B173-0CB6FABF197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DD6BE09-83BB-4C8D-AF89-FFA623F053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C8B5AFB-0C37-4824-BC00-A052692C048B}"/>
              </a:ext>
            </a:extLst>
          </p:cNvPr>
          <p:cNvSpPr>
            <a:spLocks noGrp="1"/>
          </p:cNvSpPr>
          <p:nvPr>
            <p:ph type="dt" sz="half" idx="10"/>
          </p:nvPr>
        </p:nvSpPr>
        <p:spPr/>
        <p:txBody>
          <a:bodyPr/>
          <a:lstStyle/>
          <a:p>
            <a:fld id="{D74FA828-9BB4-4901-B09F-D6338A744066}" type="datetimeFigureOut">
              <a:rPr lang="en-US" smtClean="0"/>
              <a:t>2/28/2025</a:t>
            </a:fld>
            <a:endParaRPr lang="en-US"/>
          </a:p>
        </p:txBody>
      </p:sp>
      <p:sp>
        <p:nvSpPr>
          <p:cNvPr id="5" name="Footer Placeholder 4">
            <a:extLst>
              <a:ext uri="{FF2B5EF4-FFF2-40B4-BE49-F238E27FC236}">
                <a16:creationId xmlns:a16="http://schemas.microsoft.com/office/drawing/2014/main" id="{0453C74C-210F-432D-879A-88D355942B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94CA4F-757C-4B21-8263-BD7ECA89E5C4}"/>
              </a:ext>
            </a:extLst>
          </p:cNvPr>
          <p:cNvSpPr>
            <a:spLocks noGrp="1"/>
          </p:cNvSpPr>
          <p:nvPr>
            <p:ph type="sldNum" sz="quarter" idx="12"/>
          </p:nvPr>
        </p:nvSpPr>
        <p:spPr/>
        <p:txBody>
          <a:bodyPr/>
          <a:lstStyle/>
          <a:p>
            <a:fld id="{7368219E-643D-4AAA-9F32-9D519856B2AB}" type="slidenum">
              <a:rPr lang="en-US" smtClean="0"/>
              <a:t>‹#›</a:t>
            </a:fld>
            <a:endParaRPr lang="en-US"/>
          </a:p>
        </p:txBody>
      </p:sp>
    </p:spTree>
    <p:extLst>
      <p:ext uri="{BB962C8B-B14F-4D97-AF65-F5344CB8AC3E}">
        <p14:creationId xmlns:p14="http://schemas.microsoft.com/office/powerpoint/2010/main" val="2148679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78050-57DE-4CEF-BCA5-9C49C424FF3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37F6B8-4D3C-4534-B02A-1B228B36A1A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B29BE0-A0E1-40FA-A943-11F8E2B6E337}"/>
              </a:ext>
            </a:extLst>
          </p:cNvPr>
          <p:cNvSpPr>
            <a:spLocks noGrp="1"/>
          </p:cNvSpPr>
          <p:nvPr>
            <p:ph type="dt" sz="half" idx="10"/>
          </p:nvPr>
        </p:nvSpPr>
        <p:spPr/>
        <p:txBody>
          <a:bodyPr/>
          <a:lstStyle/>
          <a:p>
            <a:fld id="{D74FA828-9BB4-4901-B09F-D6338A744066}" type="datetimeFigureOut">
              <a:rPr lang="en-US" smtClean="0"/>
              <a:t>2/28/2025</a:t>
            </a:fld>
            <a:endParaRPr lang="en-US"/>
          </a:p>
        </p:txBody>
      </p:sp>
      <p:sp>
        <p:nvSpPr>
          <p:cNvPr id="5" name="Footer Placeholder 4">
            <a:extLst>
              <a:ext uri="{FF2B5EF4-FFF2-40B4-BE49-F238E27FC236}">
                <a16:creationId xmlns:a16="http://schemas.microsoft.com/office/drawing/2014/main" id="{76414DD6-AFFF-49E9-B413-BF1B22D123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C40096-894E-4D00-8AA4-93C6C6853B8D}"/>
              </a:ext>
            </a:extLst>
          </p:cNvPr>
          <p:cNvSpPr>
            <a:spLocks noGrp="1"/>
          </p:cNvSpPr>
          <p:nvPr>
            <p:ph type="sldNum" sz="quarter" idx="12"/>
          </p:nvPr>
        </p:nvSpPr>
        <p:spPr/>
        <p:txBody>
          <a:bodyPr/>
          <a:lstStyle/>
          <a:p>
            <a:fld id="{7368219E-643D-4AAA-9F32-9D519856B2AB}" type="slidenum">
              <a:rPr lang="en-US" smtClean="0"/>
              <a:t>‹#›</a:t>
            </a:fld>
            <a:endParaRPr lang="en-US"/>
          </a:p>
        </p:txBody>
      </p:sp>
    </p:spTree>
    <p:extLst>
      <p:ext uri="{BB962C8B-B14F-4D97-AF65-F5344CB8AC3E}">
        <p14:creationId xmlns:p14="http://schemas.microsoft.com/office/powerpoint/2010/main" val="2275814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A78800-FBF3-4253-93D4-E9002CFD6E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6C4E3D-BA17-4B55-B984-76C4203286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4DA669-22F9-419A-AC57-7FA02A61DC27}"/>
              </a:ext>
            </a:extLst>
          </p:cNvPr>
          <p:cNvSpPr>
            <a:spLocks noGrp="1"/>
          </p:cNvSpPr>
          <p:nvPr>
            <p:ph type="dt" sz="half" idx="10"/>
          </p:nvPr>
        </p:nvSpPr>
        <p:spPr/>
        <p:txBody>
          <a:bodyPr/>
          <a:lstStyle/>
          <a:p>
            <a:fld id="{D74FA828-9BB4-4901-B09F-D6338A744066}" type="datetimeFigureOut">
              <a:rPr lang="en-US" smtClean="0"/>
              <a:t>2/28/2025</a:t>
            </a:fld>
            <a:endParaRPr lang="en-US"/>
          </a:p>
        </p:txBody>
      </p:sp>
      <p:sp>
        <p:nvSpPr>
          <p:cNvPr id="5" name="Footer Placeholder 4">
            <a:extLst>
              <a:ext uri="{FF2B5EF4-FFF2-40B4-BE49-F238E27FC236}">
                <a16:creationId xmlns:a16="http://schemas.microsoft.com/office/drawing/2014/main" id="{72CE4610-A173-4CA4-9684-F19B7F193F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93F4E2-FD78-49D4-841F-3F3908F05D77}"/>
              </a:ext>
            </a:extLst>
          </p:cNvPr>
          <p:cNvSpPr>
            <a:spLocks noGrp="1"/>
          </p:cNvSpPr>
          <p:nvPr>
            <p:ph type="sldNum" sz="quarter" idx="12"/>
          </p:nvPr>
        </p:nvSpPr>
        <p:spPr/>
        <p:txBody>
          <a:bodyPr/>
          <a:lstStyle/>
          <a:p>
            <a:fld id="{7368219E-643D-4AAA-9F32-9D519856B2AB}" type="slidenum">
              <a:rPr lang="en-US" smtClean="0"/>
              <a:t>‹#›</a:t>
            </a:fld>
            <a:endParaRPr lang="en-US"/>
          </a:p>
        </p:txBody>
      </p:sp>
    </p:spTree>
    <p:extLst>
      <p:ext uri="{BB962C8B-B14F-4D97-AF65-F5344CB8AC3E}">
        <p14:creationId xmlns:p14="http://schemas.microsoft.com/office/powerpoint/2010/main" val="1766026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8124F-6271-4641-B83B-6A8E67B22C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B0268F-441B-44CA-A40D-E7BA83EDC5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D75FCC-6FE3-40FE-9638-3DAAE2D724D9}"/>
              </a:ext>
            </a:extLst>
          </p:cNvPr>
          <p:cNvSpPr>
            <a:spLocks noGrp="1"/>
          </p:cNvSpPr>
          <p:nvPr>
            <p:ph type="dt" sz="half" idx="10"/>
          </p:nvPr>
        </p:nvSpPr>
        <p:spPr/>
        <p:txBody>
          <a:bodyPr/>
          <a:lstStyle/>
          <a:p>
            <a:fld id="{D74FA828-9BB4-4901-B09F-D6338A744066}" type="datetimeFigureOut">
              <a:rPr lang="en-US" smtClean="0"/>
              <a:t>2/28/2025</a:t>
            </a:fld>
            <a:endParaRPr lang="en-US"/>
          </a:p>
        </p:txBody>
      </p:sp>
      <p:sp>
        <p:nvSpPr>
          <p:cNvPr id="5" name="Footer Placeholder 4">
            <a:extLst>
              <a:ext uri="{FF2B5EF4-FFF2-40B4-BE49-F238E27FC236}">
                <a16:creationId xmlns:a16="http://schemas.microsoft.com/office/drawing/2014/main" id="{141CB335-32B7-4644-9840-35D7C8F3F5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A819CB-7B03-481B-A82E-DEE78E5E8170}"/>
              </a:ext>
            </a:extLst>
          </p:cNvPr>
          <p:cNvSpPr>
            <a:spLocks noGrp="1"/>
          </p:cNvSpPr>
          <p:nvPr>
            <p:ph type="sldNum" sz="quarter" idx="12"/>
          </p:nvPr>
        </p:nvSpPr>
        <p:spPr/>
        <p:txBody>
          <a:bodyPr/>
          <a:lstStyle/>
          <a:p>
            <a:fld id="{7368219E-643D-4AAA-9F32-9D519856B2AB}" type="slidenum">
              <a:rPr lang="en-US" smtClean="0"/>
              <a:t>‹#›</a:t>
            </a:fld>
            <a:endParaRPr lang="en-US"/>
          </a:p>
        </p:txBody>
      </p:sp>
    </p:spTree>
    <p:extLst>
      <p:ext uri="{BB962C8B-B14F-4D97-AF65-F5344CB8AC3E}">
        <p14:creationId xmlns:p14="http://schemas.microsoft.com/office/powerpoint/2010/main" val="1719563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DC10-CE9F-482D-9423-D15E692042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7D01E89-4CF4-4701-B33C-E535B922B8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9CCD86-9DCA-415B-9E76-41E9DC8A55DE}"/>
              </a:ext>
            </a:extLst>
          </p:cNvPr>
          <p:cNvSpPr>
            <a:spLocks noGrp="1"/>
          </p:cNvSpPr>
          <p:nvPr>
            <p:ph type="dt" sz="half" idx="10"/>
          </p:nvPr>
        </p:nvSpPr>
        <p:spPr/>
        <p:txBody>
          <a:bodyPr/>
          <a:lstStyle/>
          <a:p>
            <a:fld id="{D74FA828-9BB4-4901-B09F-D6338A744066}" type="datetimeFigureOut">
              <a:rPr lang="en-US" smtClean="0"/>
              <a:t>2/28/2025</a:t>
            </a:fld>
            <a:endParaRPr lang="en-US"/>
          </a:p>
        </p:txBody>
      </p:sp>
      <p:sp>
        <p:nvSpPr>
          <p:cNvPr id="5" name="Footer Placeholder 4">
            <a:extLst>
              <a:ext uri="{FF2B5EF4-FFF2-40B4-BE49-F238E27FC236}">
                <a16:creationId xmlns:a16="http://schemas.microsoft.com/office/drawing/2014/main" id="{9F0BF3D5-3ED9-487F-8DC7-2C3DAF1FAC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BA403F-96A6-4163-B6A1-600B08EF7D95}"/>
              </a:ext>
            </a:extLst>
          </p:cNvPr>
          <p:cNvSpPr>
            <a:spLocks noGrp="1"/>
          </p:cNvSpPr>
          <p:nvPr>
            <p:ph type="sldNum" sz="quarter" idx="12"/>
          </p:nvPr>
        </p:nvSpPr>
        <p:spPr/>
        <p:txBody>
          <a:bodyPr/>
          <a:lstStyle/>
          <a:p>
            <a:fld id="{7368219E-643D-4AAA-9F32-9D519856B2AB}" type="slidenum">
              <a:rPr lang="en-US" smtClean="0"/>
              <a:t>‹#›</a:t>
            </a:fld>
            <a:endParaRPr lang="en-US"/>
          </a:p>
        </p:txBody>
      </p:sp>
    </p:spTree>
    <p:extLst>
      <p:ext uri="{BB962C8B-B14F-4D97-AF65-F5344CB8AC3E}">
        <p14:creationId xmlns:p14="http://schemas.microsoft.com/office/powerpoint/2010/main" val="2103840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075E9-AD21-4D69-B612-A248EB0217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30367C-D162-4848-922A-5ACB13016F4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AF4F190-D965-4764-BCF9-15B593B1FC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D8AD1A-B6C3-4796-8E34-09B143CA6040}"/>
              </a:ext>
            </a:extLst>
          </p:cNvPr>
          <p:cNvSpPr>
            <a:spLocks noGrp="1"/>
          </p:cNvSpPr>
          <p:nvPr>
            <p:ph type="dt" sz="half" idx="10"/>
          </p:nvPr>
        </p:nvSpPr>
        <p:spPr/>
        <p:txBody>
          <a:bodyPr/>
          <a:lstStyle/>
          <a:p>
            <a:fld id="{D74FA828-9BB4-4901-B09F-D6338A744066}" type="datetimeFigureOut">
              <a:rPr lang="en-US" smtClean="0"/>
              <a:t>2/28/2025</a:t>
            </a:fld>
            <a:endParaRPr lang="en-US"/>
          </a:p>
        </p:txBody>
      </p:sp>
      <p:sp>
        <p:nvSpPr>
          <p:cNvPr id="6" name="Footer Placeholder 5">
            <a:extLst>
              <a:ext uri="{FF2B5EF4-FFF2-40B4-BE49-F238E27FC236}">
                <a16:creationId xmlns:a16="http://schemas.microsoft.com/office/drawing/2014/main" id="{37FC9137-A7CB-4344-912B-8160E80B13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B198BF-B957-4C59-ABA6-7F85BC4CD2DE}"/>
              </a:ext>
            </a:extLst>
          </p:cNvPr>
          <p:cNvSpPr>
            <a:spLocks noGrp="1"/>
          </p:cNvSpPr>
          <p:nvPr>
            <p:ph type="sldNum" sz="quarter" idx="12"/>
          </p:nvPr>
        </p:nvSpPr>
        <p:spPr/>
        <p:txBody>
          <a:bodyPr/>
          <a:lstStyle/>
          <a:p>
            <a:fld id="{7368219E-643D-4AAA-9F32-9D519856B2AB}" type="slidenum">
              <a:rPr lang="en-US" smtClean="0"/>
              <a:t>‹#›</a:t>
            </a:fld>
            <a:endParaRPr lang="en-US"/>
          </a:p>
        </p:txBody>
      </p:sp>
    </p:spTree>
    <p:extLst>
      <p:ext uri="{BB962C8B-B14F-4D97-AF65-F5344CB8AC3E}">
        <p14:creationId xmlns:p14="http://schemas.microsoft.com/office/powerpoint/2010/main" val="2255022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A7761-513F-4109-9870-5954B2DF148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6E17982-2063-4046-809C-C1B54A1BC6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B7419E-D0FF-4FFC-AE57-29D746EAE1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B570CE-9121-47D9-8A7C-021DD7A24E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1A283A0-30B6-4CB8-A761-C6DF573D9B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F788A0-6342-4A9E-9E2C-60FE427E9528}"/>
              </a:ext>
            </a:extLst>
          </p:cNvPr>
          <p:cNvSpPr>
            <a:spLocks noGrp="1"/>
          </p:cNvSpPr>
          <p:nvPr>
            <p:ph type="dt" sz="half" idx="10"/>
          </p:nvPr>
        </p:nvSpPr>
        <p:spPr/>
        <p:txBody>
          <a:bodyPr/>
          <a:lstStyle/>
          <a:p>
            <a:fld id="{D74FA828-9BB4-4901-B09F-D6338A744066}" type="datetimeFigureOut">
              <a:rPr lang="en-US" smtClean="0"/>
              <a:t>2/28/2025</a:t>
            </a:fld>
            <a:endParaRPr lang="en-US"/>
          </a:p>
        </p:txBody>
      </p:sp>
      <p:sp>
        <p:nvSpPr>
          <p:cNvPr id="8" name="Footer Placeholder 7">
            <a:extLst>
              <a:ext uri="{FF2B5EF4-FFF2-40B4-BE49-F238E27FC236}">
                <a16:creationId xmlns:a16="http://schemas.microsoft.com/office/drawing/2014/main" id="{147C4A18-1B29-40FC-B43A-A19D6AAC28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CF5D6B-5FA2-4883-88FF-774B68CA2C32}"/>
              </a:ext>
            </a:extLst>
          </p:cNvPr>
          <p:cNvSpPr>
            <a:spLocks noGrp="1"/>
          </p:cNvSpPr>
          <p:nvPr>
            <p:ph type="sldNum" sz="quarter" idx="12"/>
          </p:nvPr>
        </p:nvSpPr>
        <p:spPr/>
        <p:txBody>
          <a:bodyPr/>
          <a:lstStyle/>
          <a:p>
            <a:fld id="{7368219E-643D-4AAA-9F32-9D519856B2AB}" type="slidenum">
              <a:rPr lang="en-US" smtClean="0"/>
              <a:t>‹#›</a:t>
            </a:fld>
            <a:endParaRPr lang="en-US"/>
          </a:p>
        </p:txBody>
      </p:sp>
    </p:spTree>
    <p:extLst>
      <p:ext uri="{BB962C8B-B14F-4D97-AF65-F5344CB8AC3E}">
        <p14:creationId xmlns:p14="http://schemas.microsoft.com/office/powerpoint/2010/main" val="224960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69177-0E47-4F44-8F75-47B738B5D6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1A45393-75A5-4A7C-9A1D-269DF3CC43AD}"/>
              </a:ext>
            </a:extLst>
          </p:cNvPr>
          <p:cNvSpPr>
            <a:spLocks noGrp="1"/>
          </p:cNvSpPr>
          <p:nvPr>
            <p:ph type="dt" sz="half" idx="10"/>
          </p:nvPr>
        </p:nvSpPr>
        <p:spPr/>
        <p:txBody>
          <a:bodyPr/>
          <a:lstStyle/>
          <a:p>
            <a:fld id="{D74FA828-9BB4-4901-B09F-D6338A744066}" type="datetimeFigureOut">
              <a:rPr lang="en-US" smtClean="0"/>
              <a:t>2/28/2025</a:t>
            </a:fld>
            <a:endParaRPr lang="en-US"/>
          </a:p>
        </p:txBody>
      </p:sp>
      <p:sp>
        <p:nvSpPr>
          <p:cNvPr id="4" name="Footer Placeholder 3">
            <a:extLst>
              <a:ext uri="{FF2B5EF4-FFF2-40B4-BE49-F238E27FC236}">
                <a16:creationId xmlns:a16="http://schemas.microsoft.com/office/drawing/2014/main" id="{C191B5A4-5A4B-4FFC-B674-80AFC88490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7583A0-2B02-4A2B-B766-A87E3E6A0ACB}"/>
              </a:ext>
            </a:extLst>
          </p:cNvPr>
          <p:cNvSpPr>
            <a:spLocks noGrp="1"/>
          </p:cNvSpPr>
          <p:nvPr>
            <p:ph type="sldNum" sz="quarter" idx="12"/>
          </p:nvPr>
        </p:nvSpPr>
        <p:spPr/>
        <p:txBody>
          <a:bodyPr/>
          <a:lstStyle/>
          <a:p>
            <a:fld id="{7368219E-643D-4AAA-9F32-9D519856B2AB}" type="slidenum">
              <a:rPr lang="en-US" smtClean="0"/>
              <a:t>‹#›</a:t>
            </a:fld>
            <a:endParaRPr lang="en-US"/>
          </a:p>
        </p:txBody>
      </p:sp>
    </p:spTree>
    <p:extLst>
      <p:ext uri="{BB962C8B-B14F-4D97-AF65-F5344CB8AC3E}">
        <p14:creationId xmlns:p14="http://schemas.microsoft.com/office/powerpoint/2010/main" val="171742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2C64D6-DD1E-40BE-87DF-19AC71C658ED}"/>
              </a:ext>
            </a:extLst>
          </p:cNvPr>
          <p:cNvSpPr>
            <a:spLocks noGrp="1"/>
          </p:cNvSpPr>
          <p:nvPr>
            <p:ph type="dt" sz="half" idx="10"/>
          </p:nvPr>
        </p:nvSpPr>
        <p:spPr/>
        <p:txBody>
          <a:bodyPr/>
          <a:lstStyle/>
          <a:p>
            <a:fld id="{D74FA828-9BB4-4901-B09F-D6338A744066}" type="datetimeFigureOut">
              <a:rPr lang="en-US" smtClean="0"/>
              <a:t>2/28/2025</a:t>
            </a:fld>
            <a:endParaRPr lang="en-US"/>
          </a:p>
        </p:txBody>
      </p:sp>
      <p:sp>
        <p:nvSpPr>
          <p:cNvPr id="3" name="Footer Placeholder 2">
            <a:extLst>
              <a:ext uri="{FF2B5EF4-FFF2-40B4-BE49-F238E27FC236}">
                <a16:creationId xmlns:a16="http://schemas.microsoft.com/office/drawing/2014/main" id="{A7BEB801-B853-459C-A215-EFD8EFA9B0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A86660-75B6-4B1C-811E-566660C48BBC}"/>
              </a:ext>
            </a:extLst>
          </p:cNvPr>
          <p:cNvSpPr>
            <a:spLocks noGrp="1"/>
          </p:cNvSpPr>
          <p:nvPr>
            <p:ph type="sldNum" sz="quarter" idx="12"/>
          </p:nvPr>
        </p:nvSpPr>
        <p:spPr/>
        <p:txBody>
          <a:bodyPr/>
          <a:lstStyle/>
          <a:p>
            <a:fld id="{7368219E-643D-4AAA-9F32-9D519856B2AB}" type="slidenum">
              <a:rPr lang="en-US" smtClean="0"/>
              <a:t>‹#›</a:t>
            </a:fld>
            <a:endParaRPr lang="en-US"/>
          </a:p>
        </p:txBody>
      </p:sp>
    </p:spTree>
    <p:extLst>
      <p:ext uri="{BB962C8B-B14F-4D97-AF65-F5344CB8AC3E}">
        <p14:creationId xmlns:p14="http://schemas.microsoft.com/office/powerpoint/2010/main" val="39559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0C089-9BD1-40BC-B79D-56BE4F53CC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06D114-2D03-4487-99E5-D62C6CDCFD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F39BF5C-CB59-41BC-9C7E-0D62903CEB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0BC83F-EBB2-4370-9252-036DA591E8A4}"/>
              </a:ext>
            </a:extLst>
          </p:cNvPr>
          <p:cNvSpPr>
            <a:spLocks noGrp="1"/>
          </p:cNvSpPr>
          <p:nvPr>
            <p:ph type="dt" sz="half" idx="10"/>
          </p:nvPr>
        </p:nvSpPr>
        <p:spPr/>
        <p:txBody>
          <a:bodyPr/>
          <a:lstStyle/>
          <a:p>
            <a:fld id="{D74FA828-9BB4-4901-B09F-D6338A744066}" type="datetimeFigureOut">
              <a:rPr lang="en-US" smtClean="0"/>
              <a:t>2/28/2025</a:t>
            </a:fld>
            <a:endParaRPr lang="en-US"/>
          </a:p>
        </p:txBody>
      </p:sp>
      <p:sp>
        <p:nvSpPr>
          <p:cNvPr id="6" name="Footer Placeholder 5">
            <a:extLst>
              <a:ext uri="{FF2B5EF4-FFF2-40B4-BE49-F238E27FC236}">
                <a16:creationId xmlns:a16="http://schemas.microsoft.com/office/drawing/2014/main" id="{155590C0-9FF4-450A-A13F-995D6082C2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34FFF7-0183-430A-8B1E-05C3B5DA91B2}"/>
              </a:ext>
            </a:extLst>
          </p:cNvPr>
          <p:cNvSpPr>
            <a:spLocks noGrp="1"/>
          </p:cNvSpPr>
          <p:nvPr>
            <p:ph type="sldNum" sz="quarter" idx="12"/>
          </p:nvPr>
        </p:nvSpPr>
        <p:spPr/>
        <p:txBody>
          <a:bodyPr/>
          <a:lstStyle/>
          <a:p>
            <a:fld id="{7368219E-643D-4AAA-9F32-9D519856B2AB}" type="slidenum">
              <a:rPr lang="en-US" smtClean="0"/>
              <a:t>‹#›</a:t>
            </a:fld>
            <a:endParaRPr lang="en-US"/>
          </a:p>
        </p:txBody>
      </p:sp>
    </p:spTree>
    <p:extLst>
      <p:ext uri="{BB962C8B-B14F-4D97-AF65-F5344CB8AC3E}">
        <p14:creationId xmlns:p14="http://schemas.microsoft.com/office/powerpoint/2010/main" val="1173359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6CA80-6502-47D8-975A-3218DC2BC8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7D12B9B-E52F-4EE2-BF8E-9CE57F6FA5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13ECEF-2E3A-457B-879E-A24658B204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A74C40-1EBC-48B2-918B-A4B11D4841E0}"/>
              </a:ext>
            </a:extLst>
          </p:cNvPr>
          <p:cNvSpPr>
            <a:spLocks noGrp="1"/>
          </p:cNvSpPr>
          <p:nvPr>
            <p:ph type="dt" sz="half" idx="10"/>
          </p:nvPr>
        </p:nvSpPr>
        <p:spPr/>
        <p:txBody>
          <a:bodyPr/>
          <a:lstStyle/>
          <a:p>
            <a:fld id="{D74FA828-9BB4-4901-B09F-D6338A744066}" type="datetimeFigureOut">
              <a:rPr lang="en-US" smtClean="0"/>
              <a:t>2/28/2025</a:t>
            </a:fld>
            <a:endParaRPr lang="en-US"/>
          </a:p>
        </p:txBody>
      </p:sp>
      <p:sp>
        <p:nvSpPr>
          <p:cNvPr id="6" name="Footer Placeholder 5">
            <a:extLst>
              <a:ext uri="{FF2B5EF4-FFF2-40B4-BE49-F238E27FC236}">
                <a16:creationId xmlns:a16="http://schemas.microsoft.com/office/drawing/2014/main" id="{75E65468-1F03-4826-A73B-63241F11F4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F73CF2-F99C-40E8-9170-4FF59CB1A796}"/>
              </a:ext>
            </a:extLst>
          </p:cNvPr>
          <p:cNvSpPr>
            <a:spLocks noGrp="1"/>
          </p:cNvSpPr>
          <p:nvPr>
            <p:ph type="sldNum" sz="quarter" idx="12"/>
          </p:nvPr>
        </p:nvSpPr>
        <p:spPr/>
        <p:txBody>
          <a:bodyPr/>
          <a:lstStyle/>
          <a:p>
            <a:fld id="{7368219E-643D-4AAA-9F32-9D519856B2AB}" type="slidenum">
              <a:rPr lang="en-US" smtClean="0"/>
              <a:t>‹#›</a:t>
            </a:fld>
            <a:endParaRPr lang="en-US"/>
          </a:p>
        </p:txBody>
      </p:sp>
    </p:spTree>
    <p:extLst>
      <p:ext uri="{BB962C8B-B14F-4D97-AF65-F5344CB8AC3E}">
        <p14:creationId xmlns:p14="http://schemas.microsoft.com/office/powerpoint/2010/main" val="534857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4BB323-1942-46AE-9882-C84B628994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DD7508-F1E2-4DAE-ACEC-B1A542A3E0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51ABF1-CC76-42EE-8270-840CEBCCA2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FA828-9BB4-4901-B09F-D6338A744066}" type="datetimeFigureOut">
              <a:rPr lang="en-US" smtClean="0"/>
              <a:t>2/28/2025</a:t>
            </a:fld>
            <a:endParaRPr lang="en-US"/>
          </a:p>
        </p:txBody>
      </p:sp>
      <p:sp>
        <p:nvSpPr>
          <p:cNvPr id="5" name="Footer Placeholder 4">
            <a:extLst>
              <a:ext uri="{FF2B5EF4-FFF2-40B4-BE49-F238E27FC236}">
                <a16:creationId xmlns:a16="http://schemas.microsoft.com/office/drawing/2014/main" id="{C16A82AB-D41C-406F-8CBA-742F19C21F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E45E015-9AB7-4843-9F13-228A9ECFCC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68219E-643D-4AAA-9F32-9D519856B2AB}" type="slidenum">
              <a:rPr lang="en-US" smtClean="0"/>
              <a:t>‹#›</a:t>
            </a:fld>
            <a:endParaRPr lang="en-US"/>
          </a:p>
        </p:txBody>
      </p:sp>
    </p:spTree>
    <p:extLst>
      <p:ext uri="{BB962C8B-B14F-4D97-AF65-F5344CB8AC3E}">
        <p14:creationId xmlns:p14="http://schemas.microsoft.com/office/powerpoint/2010/main" val="14617270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hyperlink" Target="https://employee-performance-test-ubdzemujmdf75zxzs3bwn5rnx.streamlit.app/"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01A9BE-9FD0-4E2B-8B12-5F8695FF0592}"/>
              </a:ext>
            </a:extLst>
          </p:cNvPr>
          <p:cNvPicPr>
            <a:picLocks noChangeAspect="1"/>
          </p:cNvPicPr>
          <p:nvPr/>
        </p:nvPicPr>
        <p:blipFill>
          <a:blip r:embed="rId2"/>
          <a:stretch>
            <a:fillRect/>
          </a:stretch>
        </p:blipFill>
        <p:spPr>
          <a:xfrm>
            <a:off x="0" y="0"/>
            <a:ext cx="7553739" cy="6858000"/>
          </a:xfrm>
          <a:prstGeom prst="rect">
            <a:avLst/>
          </a:prstGeom>
        </p:spPr>
      </p:pic>
      <p:sp>
        <p:nvSpPr>
          <p:cNvPr id="3" name="TextBox 2">
            <a:extLst>
              <a:ext uri="{FF2B5EF4-FFF2-40B4-BE49-F238E27FC236}">
                <a16:creationId xmlns:a16="http://schemas.microsoft.com/office/drawing/2014/main" id="{BD71A5B5-30B9-4EA5-91B1-3D91F587E01E}"/>
              </a:ext>
            </a:extLst>
          </p:cNvPr>
          <p:cNvSpPr txBox="1"/>
          <p:nvPr/>
        </p:nvSpPr>
        <p:spPr>
          <a:xfrm>
            <a:off x="268306" y="1811369"/>
            <a:ext cx="6619461" cy="2400657"/>
          </a:xfrm>
          <a:prstGeom prst="rect">
            <a:avLst/>
          </a:prstGeom>
          <a:noFill/>
        </p:spPr>
        <p:txBody>
          <a:bodyPr wrap="square" rtlCol="0">
            <a:spAutoFit/>
          </a:bodyPr>
          <a:lstStyle/>
          <a:p>
            <a:r>
              <a:rPr lang="en-US" sz="4400" dirty="0">
                <a:solidFill>
                  <a:schemeClr val="bg1"/>
                </a:solidFill>
                <a:latin typeface="Century Gothic" panose="020B0502020202020204" pitchFamily="34" charset="0"/>
              </a:rPr>
              <a:t>EMPLOYEE PERFORMANCE PROJECT</a:t>
            </a:r>
          </a:p>
          <a:p>
            <a:endParaRPr lang="en-US" dirty="0">
              <a:solidFill>
                <a:schemeClr val="bg1"/>
              </a:solidFill>
            </a:endParaRPr>
          </a:p>
        </p:txBody>
      </p:sp>
      <p:sp>
        <p:nvSpPr>
          <p:cNvPr id="6" name="TextBox 5">
            <a:extLst>
              <a:ext uri="{FF2B5EF4-FFF2-40B4-BE49-F238E27FC236}">
                <a16:creationId xmlns:a16="http://schemas.microsoft.com/office/drawing/2014/main" id="{FEB583FC-4F8F-4E1D-9738-D8D4F9A38F2C}"/>
              </a:ext>
            </a:extLst>
          </p:cNvPr>
          <p:cNvSpPr txBox="1"/>
          <p:nvPr/>
        </p:nvSpPr>
        <p:spPr>
          <a:xfrm>
            <a:off x="268305" y="4414494"/>
            <a:ext cx="6619461" cy="523220"/>
          </a:xfrm>
          <a:prstGeom prst="rect">
            <a:avLst/>
          </a:prstGeom>
          <a:noFill/>
        </p:spPr>
        <p:txBody>
          <a:bodyPr wrap="square" rtlCol="0">
            <a:spAutoFit/>
          </a:bodyPr>
          <a:lstStyle/>
          <a:p>
            <a:r>
              <a:rPr lang="en-US" sz="2800" dirty="0">
                <a:solidFill>
                  <a:schemeClr val="bg1"/>
                </a:solidFill>
                <a:latin typeface="Century Gothic" panose="020B0502020202020204" pitchFamily="34" charset="0"/>
              </a:rPr>
              <a:t>FROM DATA TO DECISIONS</a:t>
            </a:r>
          </a:p>
        </p:txBody>
      </p:sp>
      <p:sp>
        <p:nvSpPr>
          <p:cNvPr id="7" name="TextBox 6">
            <a:extLst>
              <a:ext uri="{FF2B5EF4-FFF2-40B4-BE49-F238E27FC236}">
                <a16:creationId xmlns:a16="http://schemas.microsoft.com/office/drawing/2014/main" id="{34C0460B-CCD5-4FF9-83BD-452B8D7CED70}"/>
              </a:ext>
            </a:extLst>
          </p:cNvPr>
          <p:cNvSpPr txBox="1"/>
          <p:nvPr/>
        </p:nvSpPr>
        <p:spPr>
          <a:xfrm>
            <a:off x="259945" y="5134903"/>
            <a:ext cx="6137542" cy="400110"/>
          </a:xfrm>
          <a:prstGeom prst="rect">
            <a:avLst/>
          </a:prstGeom>
          <a:noFill/>
        </p:spPr>
        <p:txBody>
          <a:bodyPr wrap="square" rtlCol="0">
            <a:spAutoFit/>
          </a:bodyPr>
          <a:lstStyle/>
          <a:p>
            <a:r>
              <a:rPr lang="en-US" sz="2000" dirty="0">
                <a:solidFill>
                  <a:schemeClr val="bg1"/>
                </a:solidFill>
                <a:latin typeface="Century Gothic" panose="020B0502020202020204" pitchFamily="34" charset="0"/>
              </a:rPr>
              <a:t>PRESENTED BY: Ivy Wangechi Kariuki</a:t>
            </a:r>
          </a:p>
        </p:txBody>
      </p:sp>
      <p:sp>
        <p:nvSpPr>
          <p:cNvPr id="8" name="Rectangle 7">
            <a:extLst>
              <a:ext uri="{FF2B5EF4-FFF2-40B4-BE49-F238E27FC236}">
                <a16:creationId xmlns:a16="http://schemas.microsoft.com/office/drawing/2014/main" id="{A38146F5-C36B-48F8-946F-A44AB2714CDD}"/>
              </a:ext>
            </a:extLst>
          </p:cNvPr>
          <p:cNvSpPr/>
          <p:nvPr/>
        </p:nvSpPr>
        <p:spPr>
          <a:xfrm>
            <a:off x="7553738" y="0"/>
            <a:ext cx="4638261" cy="6858000"/>
          </a:xfrm>
          <a:prstGeom prst="rect">
            <a:avLst/>
          </a:prstGeom>
          <a:blipFill dpi="0" rotWithShape="1">
            <a:blip r:embed="rId3"/>
            <a:srcRect/>
            <a:stretch>
              <a:fillRect t="-1" b="-113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C203BC7-3AF7-410C-AB0B-25616E40C621}"/>
              </a:ext>
            </a:extLst>
          </p:cNvPr>
          <p:cNvCxnSpPr>
            <a:cxnSpLocks/>
          </p:cNvCxnSpPr>
          <p:nvPr/>
        </p:nvCxnSpPr>
        <p:spPr>
          <a:xfrm>
            <a:off x="7262192" y="381000"/>
            <a:ext cx="0" cy="6096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59320FE-5D40-49B2-BD4F-B46E47B882B9}"/>
              </a:ext>
            </a:extLst>
          </p:cNvPr>
          <p:cNvSpPr txBox="1"/>
          <p:nvPr/>
        </p:nvSpPr>
        <p:spPr>
          <a:xfrm>
            <a:off x="298175" y="1015526"/>
            <a:ext cx="5234606" cy="707886"/>
          </a:xfrm>
          <a:prstGeom prst="rect">
            <a:avLst/>
          </a:prstGeom>
          <a:noFill/>
        </p:spPr>
        <p:txBody>
          <a:bodyPr wrap="square" rtlCol="0">
            <a:spAutoFit/>
          </a:bodyPr>
          <a:lstStyle/>
          <a:p>
            <a:r>
              <a:rPr lang="en-US" sz="4000" dirty="0">
                <a:solidFill>
                  <a:schemeClr val="bg1"/>
                </a:solidFill>
                <a:latin typeface="Century Gothic" panose="020B0502020202020204" pitchFamily="34" charset="0"/>
              </a:rPr>
              <a:t>INX Future Inc</a:t>
            </a:r>
          </a:p>
        </p:txBody>
      </p:sp>
    </p:spTree>
    <p:extLst>
      <p:ext uri="{BB962C8B-B14F-4D97-AF65-F5344CB8AC3E}">
        <p14:creationId xmlns:p14="http://schemas.microsoft.com/office/powerpoint/2010/main" val="1621204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181983-663E-4510-91B8-A7A1E9C66D44}"/>
              </a:ext>
            </a:extLst>
          </p:cNvPr>
          <p:cNvSpPr txBox="1"/>
          <p:nvPr/>
        </p:nvSpPr>
        <p:spPr>
          <a:xfrm>
            <a:off x="-1" y="118306"/>
            <a:ext cx="5359791" cy="461665"/>
          </a:xfrm>
          <a:prstGeom prst="rect">
            <a:avLst/>
          </a:prstGeom>
          <a:noFill/>
        </p:spPr>
        <p:txBody>
          <a:bodyPr wrap="square" rtlCol="0">
            <a:spAutoFit/>
          </a:bodyPr>
          <a:lstStyle/>
          <a:p>
            <a:r>
              <a:rPr lang="en-US" sz="2400" b="1" dirty="0">
                <a:latin typeface="Poppins" panose="00000500000000000000" pitchFamily="2" charset="0"/>
                <a:ea typeface="Lato" panose="020F0502020204030203" pitchFamily="34" charset="0"/>
                <a:cs typeface="Poppins" panose="00000500000000000000" pitchFamily="2" charset="0"/>
              </a:rPr>
              <a:t>b. Multivariate Visualizations</a:t>
            </a:r>
          </a:p>
        </p:txBody>
      </p:sp>
      <p:sp>
        <p:nvSpPr>
          <p:cNvPr id="4" name="Rectangle 3">
            <a:extLst>
              <a:ext uri="{FF2B5EF4-FFF2-40B4-BE49-F238E27FC236}">
                <a16:creationId xmlns:a16="http://schemas.microsoft.com/office/drawing/2014/main" id="{D2F71643-9932-4D3A-AC33-930F47EFCB9F}"/>
              </a:ext>
            </a:extLst>
          </p:cNvPr>
          <p:cNvSpPr/>
          <p:nvPr/>
        </p:nvSpPr>
        <p:spPr>
          <a:xfrm>
            <a:off x="6713755" y="647114"/>
            <a:ext cx="4929809" cy="3116503"/>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145F8C9-D579-4DA7-9D76-7479966AC362}"/>
              </a:ext>
            </a:extLst>
          </p:cNvPr>
          <p:cNvSpPr/>
          <p:nvPr/>
        </p:nvSpPr>
        <p:spPr>
          <a:xfrm>
            <a:off x="657715" y="768626"/>
            <a:ext cx="4929809" cy="2994991"/>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6D91A5F-D4B8-4B2E-B1BA-FA5D2E56D627}"/>
              </a:ext>
            </a:extLst>
          </p:cNvPr>
          <p:cNvSpPr txBox="1"/>
          <p:nvPr/>
        </p:nvSpPr>
        <p:spPr>
          <a:xfrm>
            <a:off x="548436" y="4140926"/>
            <a:ext cx="5547564" cy="1200329"/>
          </a:xfrm>
          <a:prstGeom prst="rect">
            <a:avLst/>
          </a:prstGeom>
          <a:noFill/>
        </p:spPr>
        <p:txBody>
          <a:bodyPr wrap="square" rtlCol="0">
            <a:spAutoFit/>
          </a:bodyPr>
          <a:lstStyle/>
          <a:p>
            <a:r>
              <a:rPr lang="en-US" dirty="0">
                <a:latin typeface="Oswald" panose="00000500000000000000" pitchFamily="2" charset="0"/>
              </a:rPr>
              <a:t>Most employees have a work experience 0-10 year and have an employee hourly rate of between 25 - 100%. Performance ratings are evenly distributed across total work experience and salary meaning it is not a strong predictor of salary</a:t>
            </a:r>
          </a:p>
        </p:txBody>
      </p:sp>
      <p:sp>
        <p:nvSpPr>
          <p:cNvPr id="9" name="TextBox 8">
            <a:extLst>
              <a:ext uri="{FF2B5EF4-FFF2-40B4-BE49-F238E27FC236}">
                <a16:creationId xmlns:a16="http://schemas.microsoft.com/office/drawing/2014/main" id="{4FEA19B1-6F24-4684-89A3-5460DFB2A033}"/>
              </a:ext>
            </a:extLst>
          </p:cNvPr>
          <p:cNvSpPr txBox="1"/>
          <p:nvPr/>
        </p:nvSpPr>
        <p:spPr>
          <a:xfrm>
            <a:off x="6191794" y="4140926"/>
            <a:ext cx="5708469" cy="2308324"/>
          </a:xfrm>
          <a:prstGeom prst="rect">
            <a:avLst/>
          </a:prstGeom>
          <a:noFill/>
        </p:spPr>
        <p:txBody>
          <a:bodyPr wrap="square" rtlCol="0">
            <a:spAutoFit/>
          </a:bodyPr>
          <a:lstStyle/>
          <a:p>
            <a:r>
              <a:rPr lang="en-US" dirty="0">
                <a:latin typeface="Oswald" panose="00000500000000000000" pitchFamily="2" charset="0"/>
              </a:rPr>
              <a:t>Across all job involvement levels, the average performance rating is 3. Job involvement level 1 has more employees with a poor performance level of 2 compared to the other levels while others have an outstanding performance rating of 4.This shows that some employees with low involvement perform well, but others receive the lowest ratings. Employees with higher involvement (3 and 4) are more likely to stay around the expected rating of 3 or above showing consistency in this groups.</a:t>
            </a:r>
          </a:p>
        </p:txBody>
      </p:sp>
    </p:spTree>
    <p:extLst>
      <p:ext uri="{BB962C8B-B14F-4D97-AF65-F5344CB8AC3E}">
        <p14:creationId xmlns:p14="http://schemas.microsoft.com/office/powerpoint/2010/main" val="24663500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B3CEDC-D449-4511-AF9A-28AFB3766987}"/>
              </a:ext>
            </a:extLst>
          </p:cNvPr>
          <p:cNvSpPr/>
          <p:nvPr/>
        </p:nvSpPr>
        <p:spPr>
          <a:xfrm>
            <a:off x="437322" y="831273"/>
            <a:ext cx="11317356" cy="302511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F553246-16AD-4C80-A7EA-5276702A7BC7}"/>
              </a:ext>
            </a:extLst>
          </p:cNvPr>
          <p:cNvSpPr txBox="1"/>
          <p:nvPr/>
        </p:nvSpPr>
        <p:spPr>
          <a:xfrm>
            <a:off x="-1" y="118306"/>
            <a:ext cx="5359791" cy="461665"/>
          </a:xfrm>
          <a:prstGeom prst="rect">
            <a:avLst/>
          </a:prstGeom>
          <a:noFill/>
        </p:spPr>
        <p:txBody>
          <a:bodyPr wrap="square" rtlCol="0">
            <a:spAutoFit/>
          </a:bodyPr>
          <a:lstStyle/>
          <a:p>
            <a:r>
              <a:rPr lang="en-US" sz="2400" b="1" dirty="0">
                <a:latin typeface="Poppins" panose="00000500000000000000" pitchFamily="2" charset="0"/>
                <a:ea typeface="Lato" panose="020F0502020204030203" pitchFamily="34" charset="0"/>
                <a:cs typeface="Poppins" panose="00000500000000000000" pitchFamily="2" charset="0"/>
              </a:rPr>
              <a:t>Multivariate Visualizations</a:t>
            </a:r>
          </a:p>
        </p:txBody>
      </p:sp>
      <p:sp>
        <p:nvSpPr>
          <p:cNvPr id="5" name="TextBox 4">
            <a:extLst>
              <a:ext uri="{FF2B5EF4-FFF2-40B4-BE49-F238E27FC236}">
                <a16:creationId xmlns:a16="http://schemas.microsoft.com/office/drawing/2014/main" id="{AF26467E-808D-41A1-8420-B9A488CEA43E}"/>
              </a:ext>
            </a:extLst>
          </p:cNvPr>
          <p:cNvSpPr txBox="1"/>
          <p:nvPr/>
        </p:nvSpPr>
        <p:spPr>
          <a:xfrm>
            <a:off x="221673" y="3856383"/>
            <a:ext cx="11679382" cy="2554545"/>
          </a:xfrm>
          <a:prstGeom prst="rect">
            <a:avLst/>
          </a:prstGeom>
          <a:noFill/>
        </p:spPr>
        <p:txBody>
          <a:bodyPr wrap="square" rtlCol="0">
            <a:spAutoFit/>
          </a:bodyPr>
          <a:lstStyle/>
          <a:p>
            <a:pPr algn="l"/>
            <a:r>
              <a:rPr lang="en-US" sz="1600" b="1" i="0" dirty="0">
                <a:effectLst/>
                <a:latin typeface="Oswald" panose="00000500000000000000" pitchFamily="2" charset="0"/>
              </a:rPr>
              <a:t>Department Wise Performances</a:t>
            </a:r>
          </a:p>
          <a:p>
            <a:pPr algn="l">
              <a:buFont typeface="Arial" panose="020B0604020202020204" pitchFamily="34" charset="0"/>
              <a:buChar char="•"/>
            </a:pPr>
            <a:r>
              <a:rPr lang="en-US" sz="1600" b="0" i="0" dirty="0">
                <a:effectLst/>
                <a:latin typeface="Oswald" panose="00000500000000000000" pitchFamily="2" charset="0"/>
              </a:rPr>
              <a:t>The bar chart highlights department-wise performance variations, with </a:t>
            </a:r>
            <a:r>
              <a:rPr lang="en-US" sz="1600" b="1" i="0" dirty="0">
                <a:effectLst/>
                <a:latin typeface="Oswald" panose="00000500000000000000" pitchFamily="2" charset="0"/>
              </a:rPr>
              <a:t>most employees receiving a rating of 3 across all departments</a:t>
            </a:r>
            <a:r>
              <a:rPr lang="en-US" sz="1600" b="0" i="0" dirty="0">
                <a:effectLst/>
                <a:latin typeface="Oswald" panose="00000500000000000000" pitchFamily="2" charset="0"/>
              </a:rPr>
              <a:t>. Departments with a higher proportion of rating 2 than 4 may indicate performance challenges, while those with more rating 4 than 2 suggest stronger performance.</a:t>
            </a:r>
          </a:p>
          <a:p>
            <a:pPr algn="l">
              <a:buFont typeface="Arial" panose="020B0604020202020204" pitchFamily="34" charset="0"/>
              <a:buChar char="•"/>
            </a:pPr>
            <a:r>
              <a:rPr lang="en-US" sz="1600" b="0" i="0" dirty="0">
                <a:effectLst/>
                <a:latin typeface="Oswald" panose="00000500000000000000" pitchFamily="2" charset="0"/>
              </a:rPr>
              <a:t>Development has the highest number of employees (around 300) with a satisfactory rating (3), along with the highest count of excellent-rated employees (4) at nearly 50, while poorly rated employees (2) are fewer than 25. Sales follows, with approximately 250 employees rated 3, a significant number (around 100) rated 2, and fewer achieving rating 4. Research &amp; Development and Finance show a similar trend to Sales. In contrast, Human Resources has a relatively balanced distribution between poorly and excellently rated employees. Notably, Data Science, despite having the fewest employees, has more employees rated 4 than those rated 2. *</a:t>
            </a:r>
          </a:p>
          <a:p>
            <a:pPr algn="l"/>
            <a:r>
              <a:rPr lang="en-US" sz="1600" b="0" i="0" dirty="0">
                <a:effectLst/>
                <a:latin typeface="Oswald" panose="00000500000000000000" pitchFamily="2" charset="0"/>
              </a:rPr>
              <a:t>These insights can help organizations implement targeted training, workload adjustments, and managerial improvements to enhance overall productivity.</a:t>
            </a:r>
          </a:p>
        </p:txBody>
      </p:sp>
    </p:spTree>
    <p:extLst>
      <p:ext uri="{BB962C8B-B14F-4D97-AF65-F5344CB8AC3E}">
        <p14:creationId xmlns:p14="http://schemas.microsoft.com/office/powerpoint/2010/main" val="18397878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38F5F09-69C2-4C0F-8172-21F1224FD71E}"/>
              </a:ext>
            </a:extLst>
          </p:cNvPr>
          <p:cNvSpPr/>
          <p:nvPr/>
        </p:nvSpPr>
        <p:spPr>
          <a:xfrm>
            <a:off x="0" y="582166"/>
            <a:ext cx="7526215" cy="3127685"/>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88634E4-D217-490A-88A8-6B5D9732B5EE}"/>
              </a:ext>
            </a:extLst>
          </p:cNvPr>
          <p:cNvSpPr/>
          <p:nvPr/>
        </p:nvSpPr>
        <p:spPr>
          <a:xfrm>
            <a:off x="126608" y="3872441"/>
            <a:ext cx="7399607" cy="2867994"/>
          </a:xfrm>
          <a:prstGeom prst="rect">
            <a:avLst/>
          </a:prstGeom>
          <a:blipFill>
            <a:blip r:embed="rId3"/>
            <a:stretch>
              <a:fillRect t="908" b="63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7509348-89C7-4D34-9994-F6F82C2B46C0}"/>
              </a:ext>
            </a:extLst>
          </p:cNvPr>
          <p:cNvSpPr txBox="1"/>
          <p:nvPr/>
        </p:nvSpPr>
        <p:spPr>
          <a:xfrm>
            <a:off x="7526215" y="3709851"/>
            <a:ext cx="4665785" cy="2800767"/>
          </a:xfrm>
          <a:prstGeom prst="rect">
            <a:avLst/>
          </a:prstGeom>
          <a:noFill/>
        </p:spPr>
        <p:txBody>
          <a:bodyPr wrap="square" rtlCol="0">
            <a:spAutoFit/>
          </a:bodyPr>
          <a:lstStyle/>
          <a:p>
            <a:r>
              <a:rPr lang="en-US" sz="1600" dirty="0">
                <a:latin typeface="Oswald" panose="00000500000000000000" pitchFamily="2" charset="0"/>
              </a:rPr>
              <a:t>Employees with a performance rating of 2 are primarily married individuals, totaling around 100, followed by single employees, who number close to 50, and then divorced individuals. For a performance rating of 3, married employees make up the largest group at approximately 350, followed by single employees, who are slightly above 200, and divorced individuals, who are slightly close to 200. For a performance rating of 4, married employees form the majority, with close to 50 individuals, followed by single employees, who are fewer than that, and then divorced individuals.</a:t>
            </a:r>
          </a:p>
        </p:txBody>
      </p:sp>
      <p:sp>
        <p:nvSpPr>
          <p:cNvPr id="4" name="TextBox 3">
            <a:extLst>
              <a:ext uri="{FF2B5EF4-FFF2-40B4-BE49-F238E27FC236}">
                <a16:creationId xmlns:a16="http://schemas.microsoft.com/office/drawing/2014/main" id="{8CF9AB6C-6171-4BE1-A5CE-33CB049720B1}"/>
              </a:ext>
            </a:extLst>
          </p:cNvPr>
          <p:cNvSpPr txBox="1"/>
          <p:nvPr/>
        </p:nvSpPr>
        <p:spPr>
          <a:xfrm>
            <a:off x="7526215" y="617712"/>
            <a:ext cx="4665785" cy="2862322"/>
          </a:xfrm>
          <a:prstGeom prst="rect">
            <a:avLst/>
          </a:prstGeom>
          <a:noFill/>
        </p:spPr>
        <p:txBody>
          <a:bodyPr wrap="square" rtlCol="0">
            <a:spAutoFit/>
          </a:bodyPr>
          <a:lstStyle/>
          <a:p>
            <a:pPr algn="l"/>
            <a:r>
              <a:rPr lang="en-US" b="0" i="0" dirty="0">
                <a:effectLst/>
                <a:latin typeface="Oswald" panose="00000500000000000000" pitchFamily="2" charset="0"/>
              </a:rPr>
              <a:t>Employees with a few years of experience in their current role tend to have the highest performance ratings, indicating that moderate experience is a strong driver of success. On the other hand, those who are new to their roles often struggle, possibly due to a learning curve or lack of familiarity with responsibilities. Interestingly, employees who have spent many years in the same position do not always exhibit top performance, which could point to stagnation or declining motivation over time.</a:t>
            </a:r>
          </a:p>
        </p:txBody>
      </p:sp>
      <p:sp>
        <p:nvSpPr>
          <p:cNvPr id="9" name="TextBox 8">
            <a:extLst>
              <a:ext uri="{FF2B5EF4-FFF2-40B4-BE49-F238E27FC236}">
                <a16:creationId xmlns:a16="http://schemas.microsoft.com/office/drawing/2014/main" id="{719F7D40-C98F-47E1-A5A5-3F38FB0B7B48}"/>
              </a:ext>
            </a:extLst>
          </p:cNvPr>
          <p:cNvSpPr txBox="1"/>
          <p:nvPr/>
        </p:nvSpPr>
        <p:spPr>
          <a:xfrm>
            <a:off x="-1" y="118306"/>
            <a:ext cx="5359791" cy="461665"/>
          </a:xfrm>
          <a:prstGeom prst="rect">
            <a:avLst/>
          </a:prstGeom>
          <a:noFill/>
        </p:spPr>
        <p:txBody>
          <a:bodyPr wrap="square" rtlCol="0">
            <a:spAutoFit/>
          </a:bodyPr>
          <a:lstStyle/>
          <a:p>
            <a:r>
              <a:rPr lang="en-US" sz="2400" b="1" dirty="0">
                <a:latin typeface="Poppins" panose="00000500000000000000" pitchFamily="2" charset="0"/>
                <a:ea typeface="Lato" panose="020F0502020204030203" pitchFamily="34" charset="0"/>
                <a:cs typeface="Poppins" panose="00000500000000000000" pitchFamily="2" charset="0"/>
              </a:rPr>
              <a:t>Multivariate Visualizations</a:t>
            </a:r>
          </a:p>
        </p:txBody>
      </p:sp>
    </p:spTree>
    <p:extLst>
      <p:ext uri="{BB962C8B-B14F-4D97-AF65-F5344CB8AC3E}">
        <p14:creationId xmlns:p14="http://schemas.microsoft.com/office/powerpoint/2010/main" val="4021810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0F8C4C-360C-4646-8FDA-1F3D10D972B9}"/>
              </a:ext>
            </a:extLst>
          </p:cNvPr>
          <p:cNvSpPr txBox="1"/>
          <p:nvPr/>
        </p:nvSpPr>
        <p:spPr>
          <a:xfrm>
            <a:off x="-1" y="118306"/>
            <a:ext cx="5359791" cy="461665"/>
          </a:xfrm>
          <a:prstGeom prst="rect">
            <a:avLst/>
          </a:prstGeom>
          <a:noFill/>
        </p:spPr>
        <p:txBody>
          <a:bodyPr wrap="square" rtlCol="0">
            <a:spAutoFit/>
          </a:bodyPr>
          <a:lstStyle/>
          <a:p>
            <a:r>
              <a:rPr lang="en-US" sz="2400" b="1" dirty="0">
                <a:latin typeface="Poppins" panose="00000500000000000000" pitchFamily="2" charset="0"/>
                <a:ea typeface="Lato" panose="020F0502020204030203" pitchFamily="34" charset="0"/>
                <a:cs typeface="Poppins" panose="00000500000000000000" pitchFamily="2" charset="0"/>
              </a:rPr>
              <a:t>Multivariate Visualizations</a:t>
            </a:r>
          </a:p>
        </p:txBody>
      </p:sp>
      <p:sp>
        <p:nvSpPr>
          <p:cNvPr id="3" name="Rectangle 2">
            <a:extLst>
              <a:ext uri="{FF2B5EF4-FFF2-40B4-BE49-F238E27FC236}">
                <a16:creationId xmlns:a16="http://schemas.microsoft.com/office/drawing/2014/main" id="{698A68AD-FFE3-447A-9365-ACE909ECCC49}"/>
              </a:ext>
            </a:extLst>
          </p:cNvPr>
          <p:cNvSpPr/>
          <p:nvPr/>
        </p:nvSpPr>
        <p:spPr>
          <a:xfrm>
            <a:off x="348343" y="914400"/>
            <a:ext cx="7242628" cy="4891314"/>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FD08930-F590-439B-B304-AB4632CBD0DE}"/>
              </a:ext>
            </a:extLst>
          </p:cNvPr>
          <p:cNvSpPr txBox="1"/>
          <p:nvPr/>
        </p:nvSpPr>
        <p:spPr>
          <a:xfrm>
            <a:off x="7750629" y="1190171"/>
            <a:ext cx="4325257" cy="4247317"/>
          </a:xfrm>
          <a:prstGeom prst="rect">
            <a:avLst/>
          </a:prstGeom>
          <a:noFill/>
        </p:spPr>
        <p:txBody>
          <a:bodyPr wrap="square" rtlCol="0">
            <a:spAutoFit/>
          </a:bodyPr>
          <a:lstStyle/>
          <a:p>
            <a:r>
              <a:rPr lang="en-US" dirty="0">
                <a:latin typeface="Oswald" panose="00000500000000000000" pitchFamily="2" charset="0"/>
              </a:rPr>
              <a:t>Employees with higher environment satisfaction tend to have better performance ratings. Those who rate their work environment as "Excellent" dominate the high-performance category, while those with "Poor" satisfaction are more likely to underperform. This suggests that a positive workplace environment plays a crucial role in employee productivity and engagement. To enhance performance across the organization, companies should focus on improving workplace conditions, fostering a supportive culture, and addressing any dissatisfaction among employees. Creating a more engaging and comfortable work setting could lead to noticeable improvements in overall performance.</a:t>
            </a:r>
          </a:p>
        </p:txBody>
      </p:sp>
    </p:spTree>
    <p:extLst>
      <p:ext uri="{BB962C8B-B14F-4D97-AF65-F5344CB8AC3E}">
        <p14:creationId xmlns:p14="http://schemas.microsoft.com/office/powerpoint/2010/main" val="25880964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6FDC12-AEB4-4636-82AB-C527F2FC360E}"/>
              </a:ext>
            </a:extLst>
          </p:cNvPr>
          <p:cNvSpPr/>
          <p:nvPr/>
        </p:nvSpPr>
        <p:spPr>
          <a:xfrm>
            <a:off x="182269" y="871585"/>
            <a:ext cx="4929809" cy="312364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10">
            <a:extLst>
              <a:ext uri="{FF2B5EF4-FFF2-40B4-BE49-F238E27FC236}">
                <a16:creationId xmlns:a16="http://schemas.microsoft.com/office/drawing/2014/main" id="{21F11738-15CA-4FF0-8BC4-9977DB56E90B}"/>
              </a:ext>
            </a:extLst>
          </p:cNvPr>
          <p:cNvSpPr txBox="1"/>
          <p:nvPr/>
        </p:nvSpPr>
        <p:spPr>
          <a:xfrm>
            <a:off x="0" y="190324"/>
            <a:ext cx="395577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chemeClr val="bg1"/>
                </a:solidFill>
                <a:latin typeface="Poppins" panose="00000500000000000000" pitchFamily="2" charset="0"/>
                <a:cs typeface="Poppins" panose="00000500000000000000" pitchFamily="2" charset="0"/>
              </a:rPr>
              <a:t>Multivariate Visualizations</a:t>
            </a:r>
          </a:p>
        </p:txBody>
      </p:sp>
      <p:sp>
        <p:nvSpPr>
          <p:cNvPr id="4" name="Rectangle 3">
            <a:extLst>
              <a:ext uri="{FF2B5EF4-FFF2-40B4-BE49-F238E27FC236}">
                <a16:creationId xmlns:a16="http://schemas.microsoft.com/office/drawing/2014/main" id="{6E87A5C2-6A40-4810-B3D4-4D8D423CC571}"/>
              </a:ext>
            </a:extLst>
          </p:cNvPr>
          <p:cNvSpPr/>
          <p:nvPr/>
        </p:nvSpPr>
        <p:spPr>
          <a:xfrm>
            <a:off x="5978769" y="871585"/>
            <a:ext cx="5264479" cy="312364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86651D1-580B-4A1C-9F61-842F2A748DB2}"/>
              </a:ext>
            </a:extLst>
          </p:cNvPr>
          <p:cNvSpPr txBox="1"/>
          <p:nvPr/>
        </p:nvSpPr>
        <p:spPr>
          <a:xfrm>
            <a:off x="182269" y="3995225"/>
            <a:ext cx="4576501" cy="1846659"/>
          </a:xfrm>
          <a:prstGeom prst="rect">
            <a:avLst/>
          </a:prstGeom>
          <a:noFill/>
        </p:spPr>
        <p:txBody>
          <a:bodyPr wrap="square" rtlCol="0">
            <a:spAutoFit/>
          </a:bodyPr>
          <a:lstStyle/>
          <a:p>
            <a:r>
              <a:rPr lang="en-US" dirty="0"/>
              <a:t> </a:t>
            </a:r>
            <a:r>
              <a:rPr lang="en-US" sz="1600" dirty="0">
                <a:latin typeface="Oswald" panose="00000500000000000000" pitchFamily="2" charset="0"/>
              </a:rPr>
              <a:t>About 600 employees who do not work overtime had a satisfactory performance rating of 3, over 100 employees had a poor performance rating(2) while around 100 had an outstanding rating of 4. Among those who work overtime, about 300 had a satisfactory rating(3), and fewer than 50 had an outstanding rating(4) and a poor performance rating(2).</a:t>
            </a:r>
          </a:p>
        </p:txBody>
      </p:sp>
      <p:sp>
        <p:nvSpPr>
          <p:cNvPr id="7" name="TextBox 6">
            <a:extLst>
              <a:ext uri="{FF2B5EF4-FFF2-40B4-BE49-F238E27FC236}">
                <a16:creationId xmlns:a16="http://schemas.microsoft.com/office/drawing/2014/main" id="{3973413B-4ED0-4D37-A1EA-EA7703C34CBB}"/>
              </a:ext>
            </a:extLst>
          </p:cNvPr>
          <p:cNvSpPr txBox="1"/>
          <p:nvPr/>
        </p:nvSpPr>
        <p:spPr>
          <a:xfrm>
            <a:off x="6274191" y="3995225"/>
            <a:ext cx="5735540" cy="2554545"/>
          </a:xfrm>
          <a:prstGeom prst="rect">
            <a:avLst/>
          </a:prstGeom>
          <a:noFill/>
        </p:spPr>
        <p:txBody>
          <a:bodyPr wrap="square" rtlCol="0">
            <a:spAutoFit/>
          </a:bodyPr>
          <a:lstStyle/>
          <a:p>
            <a:r>
              <a:rPr lang="en-US" sz="1600" dirty="0">
                <a:latin typeface="Oswald" panose="00000500000000000000" pitchFamily="2" charset="0"/>
              </a:rPr>
              <a:t>In the first year (0 years since the last promotion), most employees (over 400) were promoted and received a satisfactory performance rating of 3, while more than 50 achieved an outstanding rating of 4—with only a very small number showing poor performance compared to other years. Overall, performance rating 3 dominates across all time frames. Although performance rating 4 is the least common group, it still appears consistently in periods beyond the first year until 8 years, showing a decline in outstanding performance ratings if employees go prolonged periods without a promotion. Additionally, a few employees haven't received a promotion in 10 to 15 years.</a:t>
            </a:r>
          </a:p>
        </p:txBody>
      </p:sp>
    </p:spTree>
    <p:extLst>
      <p:ext uri="{BB962C8B-B14F-4D97-AF65-F5344CB8AC3E}">
        <p14:creationId xmlns:p14="http://schemas.microsoft.com/office/powerpoint/2010/main" val="36158389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2A6707-7339-4F0A-AFF8-AA573A942301}"/>
              </a:ext>
            </a:extLst>
          </p:cNvPr>
          <p:cNvSpPr/>
          <p:nvPr/>
        </p:nvSpPr>
        <p:spPr>
          <a:xfrm>
            <a:off x="185528" y="781878"/>
            <a:ext cx="5765106" cy="3691648"/>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2547E47-500E-4B92-B7B0-0C8B10F4FAB9}"/>
              </a:ext>
            </a:extLst>
          </p:cNvPr>
          <p:cNvSpPr/>
          <p:nvPr/>
        </p:nvSpPr>
        <p:spPr>
          <a:xfrm>
            <a:off x="6188766" y="781879"/>
            <a:ext cx="5817706" cy="3691648"/>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D2E8A42-E909-49C7-967C-79C5D89DD50C}"/>
              </a:ext>
            </a:extLst>
          </p:cNvPr>
          <p:cNvSpPr txBox="1"/>
          <p:nvPr/>
        </p:nvSpPr>
        <p:spPr>
          <a:xfrm>
            <a:off x="185528" y="4539963"/>
            <a:ext cx="5765106" cy="1754326"/>
          </a:xfrm>
          <a:prstGeom prst="rect">
            <a:avLst/>
          </a:prstGeom>
          <a:noFill/>
        </p:spPr>
        <p:txBody>
          <a:bodyPr wrap="square" rtlCol="0">
            <a:spAutoFit/>
          </a:bodyPr>
          <a:lstStyle/>
          <a:p>
            <a:r>
              <a:rPr lang="en-US" dirty="0">
                <a:latin typeface="Oswald" panose="00000500000000000000" pitchFamily="2" charset="0"/>
                <a:ea typeface="Lato" panose="020B0604020202020204" pitchFamily="34" charset="0"/>
                <a:cs typeface="Lato" panose="020B0604020202020204" pitchFamily="34" charset="0"/>
              </a:rPr>
              <a:t>About 600 employees who do not work overtime had a satisfactory performance rating(3), over 100 employees had a poor performance rating(2) while around 100 had an outstanding rating(4). Among those who work overtime, about 300 had a satisfactory rating(3), and fewer than 50 had an outstanding rating(4) and a poor performance rating(2).</a:t>
            </a:r>
          </a:p>
        </p:txBody>
      </p:sp>
      <p:sp>
        <p:nvSpPr>
          <p:cNvPr id="7" name="TextBox 6">
            <a:extLst>
              <a:ext uri="{FF2B5EF4-FFF2-40B4-BE49-F238E27FC236}">
                <a16:creationId xmlns:a16="http://schemas.microsoft.com/office/drawing/2014/main" id="{7699C9A2-B86A-46F0-BE3F-F970506ED08E}"/>
              </a:ext>
            </a:extLst>
          </p:cNvPr>
          <p:cNvSpPr txBox="1"/>
          <p:nvPr/>
        </p:nvSpPr>
        <p:spPr>
          <a:xfrm>
            <a:off x="6241368" y="4539963"/>
            <a:ext cx="5584874" cy="2374308"/>
          </a:xfrm>
          <a:prstGeom prst="rect">
            <a:avLst/>
          </a:prstGeom>
          <a:noFill/>
        </p:spPr>
        <p:txBody>
          <a:bodyPr wrap="square" rtlCol="0">
            <a:spAutoFit/>
          </a:bodyPr>
          <a:lstStyle/>
          <a:p>
            <a:r>
              <a:rPr lang="en-US" dirty="0">
                <a:latin typeface="Oswald" panose="020B0604020202020204" pitchFamily="2" charset="0"/>
                <a:ea typeface="Lato" panose="020F0502020204030203" pitchFamily="34" charset="0"/>
                <a:cs typeface="Lato" panose="020F0502020204030203" pitchFamily="34" charset="0"/>
              </a:rPr>
              <a:t>A slightly higher proportion of male employees have a performance rating of 2 compared to female employees. However, other performance ratings are evenly distributed between genders, suggesting equal opportunities in performance evaluation. Additionally, the majority of employees are between 30 and 40 years old, indicating that the workforce primarily consists of mid-career professionals.</a:t>
            </a:r>
          </a:p>
        </p:txBody>
      </p:sp>
      <p:sp>
        <p:nvSpPr>
          <p:cNvPr id="8" name="TextBox 10">
            <a:extLst>
              <a:ext uri="{FF2B5EF4-FFF2-40B4-BE49-F238E27FC236}">
                <a16:creationId xmlns:a16="http://schemas.microsoft.com/office/drawing/2014/main" id="{D6C0CC30-77C0-43E2-B836-401B438D3B86}"/>
              </a:ext>
            </a:extLst>
          </p:cNvPr>
          <p:cNvSpPr txBox="1"/>
          <p:nvPr/>
        </p:nvSpPr>
        <p:spPr>
          <a:xfrm>
            <a:off x="0" y="190324"/>
            <a:ext cx="395577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latin typeface="Poppins" panose="020B0502040204020203" pitchFamily="2" charset="0"/>
                <a:cs typeface="Poppins" panose="020B0502040204020203" pitchFamily="2" charset="0"/>
              </a:rPr>
              <a:t>Multivariate Visualizations</a:t>
            </a:r>
          </a:p>
        </p:txBody>
      </p:sp>
    </p:spTree>
    <p:extLst>
      <p:ext uri="{BB962C8B-B14F-4D97-AF65-F5344CB8AC3E}">
        <p14:creationId xmlns:p14="http://schemas.microsoft.com/office/powerpoint/2010/main" val="37546390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21F11738-15CA-4FF0-8BC4-9977DB56E90B}"/>
              </a:ext>
            </a:extLst>
          </p:cNvPr>
          <p:cNvSpPr txBox="1"/>
          <p:nvPr/>
        </p:nvSpPr>
        <p:spPr>
          <a:xfrm>
            <a:off x="0" y="0"/>
            <a:ext cx="395577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chemeClr val="accent1">
                    <a:lumMod val="50000"/>
                  </a:schemeClr>
                </a:solidFill>
                <a:latin typeface="Century Gothic" panose="020B0502020202020204" pitchFamily="34" charset="0"/>
              </a:rPr>
              <a:t> </a:t>
            </a:r>
            <a:r>
              <a:rPr lang="en-US" sz="2000" b="1" dirty="0">
                <a:latin typeface="Century Gothic" panose="020B0502020202020204" pitchFamily="34" charset="0"/>
              </a:rPr>
              <a:t>Multivariate Visualizations</a:t>
            </a:r>
          </a:p>
        </p:txBody>
      </p:sp>
      <p:sp>
        <p:nvSpPr>
          <p:cNvPr id="5" name="Rectangle 4">
            <a:extLst>
              <a:ext uri="{FF2B5EF4-FFF2-40B4-BE49-F238E27FC236}">
                <a16:creationId xmlns:a16="http://schemas.microsoft.com/office/drawing/2014/main" id="{1528D3A2-EF3C-4738-82C3-F41878ECB051}"/>
              </a:ext>
            </a:extLst>
          </p:cNvPr>
          <p:cNvSpPr/>
          <p:nvPr/>
        </p:nvSpPr>
        <p:spPr>
          <a:xfrm>
            <a:off x="198120" y="414107"/>
            <a:ext cx="11795760" cy="4689567"/>
          </a:xfrm>
          <a:prstGeom prst="rect">
            <a:avLst/>
          </a:prstGeom>
          <a:blipFill>
            <a:blip r:embed="rId2"/>
            <a:srcRect/>
            <a:stretch>
              <a:fillRect t="908" b="63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3C07D6BF-1CA0-4C10-94CE-6AC6AA331692}"/>
              </a:ext>
            </a:extLst>
          </p:cNvPr>
          <p:cNvSpPr txBox="1"/>
          <p:nvPr/>
        </p:nvSpPr>
        <p:spPr>
          <a:xfrm>
            <a:off x="198119" y="5103674"/>
            <a:ext cx="11993881" cy="1754326"/>
          </a:xfrm>
          <a:prstGeom prst="rect">
            <a:avLst/>
          </a:prstGeom>
          <a:noFill/>
        </p:spPr>
        <p:txBody>
          <a:bodyPr wrap="square" rtlCol="0">
            <a:spAutoFit/>
          </a:bodyPr>
          <a:lstStyle/>
          <a:p>
            <a:pPr algn="l">
              <a:buFont typeface="Arial" panose="020B0604020202020204" pitchFamily="34" charset="0"/>
              <a:buChar char="•"/>
            </a:pPr>
            <a:r>
              <a:rPr lang="en-US" b="0" i="0" dirty="0">
                <a:effectLst/>
                <a:latin typeface="Oswald" panose="00000500000000000000" pitchFamily="2" charset="0"/>
              </a:rPr>
              <a:t>Employees with longer experience at the company also tend to have spent more time in their current role indicating a strong positive correlation between experience years at Company and Experience years in current role. However some employees have changed roles multiple times.</a:t>
            </a:r>
          </a:p>
          <a:p>
            <a:pPr algn="l">
              <a:buFont typeface="Arial" panose="020B0604020202020204" pitchFamily="34" charset="0"/>
              <a:buChar char="•"/>
            </a:pPr>
            <a:r>
              <a:rPr lang="en-US" b="0" i="0" dirty="0">
                <a:effectLst/>
                <a:latin typeface="Oswald" panose="00000500000000000000" pitchFamily="2" charset="0"/>
              </a:rPr>
              <a:t>Employees who have been with the company longer generally have more years since their last promotion indicating a moderate positive correlation between experience years at company and years since last promotion. Meaning that long tenure does not guarantee frequent promotions.</a:t>
            </a:r>
          </a:p>
        </p:txBody>
      </p:sp>
    </p:spTree>
    <p:extLst>
      <p:ext uri="{BB962C8B-B14F-4D97-AF65-F5344CB8AC3E}">
        <p14:creationId xmlns:p14="http://schemas.microsoft.com/office/powerpoint/2010/main" val="4577827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8016A1-FE76-4D58-90FE-823C7A1E6EBF}"/>
              </a:ext>
            </a:extLst>
          </p:cNvPr>
          <p:cNvSpPr txBox="1"/>
          <p:nvPr/>
        </p:nvSpPr>
        <p:spPr>
          <a:xfrm>
            <a:off x="326571" y="391886"/>
            <a:ext cx="10933611" cy="5570756"/>
          </a:xfrm>
          <a:prstGeom prst="rect">
            <a:avLst/>
          </a:prstGeom>
          <a:noFill/>
        </p:spPr>
        <p:txBody>
          <a:bodyPr wrap="square" rtlCol="0">
            <a:spAutoFit/>
          </a:bodyPr>
          <a:lstStyle/>
          <a:p>
            <a:pPr algn="l"/>
            <a:r>
              <a:rPr lang="en-US" sz="2800" b="1" dirty="0">
                <a:latin typeface="Poppins" panose="00000500000000000000" pitchFamily="2" charset="0"/>
                <a:cs typeface="Poppins" panose="00000500000000000000" pitchFamily="2" charset="0"/>
              </a:rPr>
              <a:t>Continuation</a:t>
            </a:r>
            <a:r>
              <a:rPr lang="en-US" sz="3200" b="1" dirty="0">
                <a:latin typeface="Poppins" panose="00000500000000000000" pitchFamily="2" charset="0"/>
                <a:cs typeface="Poppins" panose="00000500000000000000" pitchFamily="2" charset="0"/>
              </a:rPr>
              <a:t> </a:t>
            </a:r>
            <a:r>
              <a:rPr lang="en-US" sz="2400" dirty="0">
                <a:latin typeface="Poppins" panose="00000500000000000000" pitchFamily="2" charset="0"/>
                <a:cs typeface="Poppins" panose="00000500000000000000" pitchFamily="2" charset="0"/>
              </a:rPr>
              <a:t>(Relationship between Experience Years At This Company, Experience Years In Current Role, Years Since Last Promotion, Years With Current Manager)</a:t>
            </a:r>
          </a:p>
          <a:p>
            <a:pPr algn="l"/>
            <a:endParaRPr lang="en-US" sz="2400" dirty="0">
              <a:latin typeface="+mj-lt"/>
            </a:endParaRPr>
          </a:p>
          <a:p>
            <a:pPr algn="l">
              <a:buFont typeface="Arial" panose="020B0604020202020204" pitchFamily="34" charset="0"/>
              <a:buChar char="•"/>
            </a:pPr>
            <a:r>
              <a:rPr lang="en-US" b="0" i="0" dirty="0">
                <a:effectLst/>
                <a:latin typeface="Oswald" panose="00000500000000000000" pitchFamily="2" charset="0"/>
              </a:rPr>
              <a:t>Employees who have worked in the same role for many years often remain with the same manager for large periods showing a strong positive correlation between years in current role and years with current manager. However some employees have changed managers multiple times.</a:t>
            </a:r>
          </a:p>
          <a:p>
            <a:pPr algn="l">
              <a:buFont typeface="Arial" panose="020B0604020202020204" pitchFamily="34" charset="0"/>
              <a:buChar char="•"/>
            </a:pPr>
            <a:r>
              <a:rPr lang="en-US" b="0" i="0" dirty="0">
                <a:effectLst/>
                <a:latin typeface="Oswald" panose="00000500000000000000" pitchFamily="2" charset="0"/>
              </a:rPr>
              <a:t>Employees who have been with the company longer generally have more years since their last promotion indicating a moderate positive correlation between experience years at company and years since last promotion meaning that long tenure does not guarantee frequent promotions.</a:t>
            </a:r>
          </a:p>
          <a:p>
            <a:pPr algn="l">
              <a:buFont typeface="Arial" panose="020B0604020202020204" pitchFamily="34" charset="0"/>
              <a:buChar char="•"/>
            </a:pPr>
            <a:r>
              <a:rPr lang="en-US" b="0" i="0" dirty="0">
                <a:effectLst/>
                <a:latin typeface="Oswald" panose="00000500000000000000" pitchFamily="2" charset="0"/>
              </a:rPr>
              <a:t>Employees with more experience years often remain with the same manager for large periods showing a strong positive correlation between experience years and years with current manager. However some employees have changed managers multiple times.</a:t>
            </a:r>
          </a:p>
          <a:p>
            <a:pPr algn="l">
              <a:buFont typeface="Arial" panose="020B0604020202020204" pitchFamily="34" charset="0"/>
              <a:buChar char="•"/>
            </a:pPr>
            <a:r>
              <a:rPr lang="en-US" b="0" i="0" dirty="0">
                <a:effectLst/>
                <a:latin typeface="Oswald" panose="00000500000000000000" pitchFamily="2" charset="0"/>
              </a:rPr>
              <a:t>Employees who stay longer under the same manager tend to go longer without a promotion indicating a weak positive correlation between years since last promotion and years with current manager. This could indicate overlooked talent.</a:t>
            </a:r>
          </a:p>
          <a:p>
            <a:pPr algn="l">
              <a:buFont typeface="Arial" panose="020B0604020202020204" pitchFamily="34" charset="0"/>
              <a:buChar char="•"/>
            </a:pPr>
            <a:r>
              <a:rPr lang="en-US" b="0" i="0" dirty="0">
                <a:effectLst/>
                <a:latin typeface="Oswald" panose="00000500000000000000" pitchFamily="2" charset="0"/>
              </a:rPr>
              <a:t>Performance ratings are evenly distributed in all diagrams as shown above meaning it doesn't have a huge impact on these variables.</a:t>
            </a:r>
          </a:p>
          <a:p>
            <a:endParaRPr lang="en-US" dirty="0"/>
          </a:p>
        </p:txBody>
      </p:sp>
    </p:spTree>
    <p:extLst>
      <p:ext uri="{BB962C8B-B14F-4D97-AF65-F5344CB8AC3E}">
        <p14:creationId xmlns:p14="http://schemas.microsoft.com/office/powerpoint/2010/main" val="31523102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8F8C18-4CF3-4375-9B56-29E2FF880D0C}"/>
              </a:ext>
            </a:extLst>
          </p:cNvPr>
          <p:cNvSpPr/>
          <p:nvPr/>
        </p:nvSpPr>
        <p:spPr>
          <a:xfrm>
            <a:off x="154133" y="92764"/>
            <a:ext cx="7545380" cy="6765235"/>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B313E5F-CBB1-41F5-8E69-C4CF28FBCC22}"/>
              </a:ext>
            </a:extLst>
          </p:cNvPr>
          <p:cNvSpPr/>
          <p:nvPr/>
        </p:nvSpPr>
        <p:spPr>
          <a:xfrm>
            <a:off x="7805530" y="0"/>
            <a:ext cx="4386469"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2B72E8D-57CF-493D-AA55-07FB8BBFA3BB}"/>
              </a:ext>
            </a:extLst>
          </p:cNvPr>
          <p:cNvSpPr txBox="1"/>
          <p:nvPr/>
        </p:nvSpPr>
        <p:spPr>
          <a:xfrm>
            <a:off x="7818782" y="-33272"/>
            <a:ext cx="4373218" cy="7017306"/>
          </a:xfrm>
          <a:prstGeom prst="rect">
            <a:avLst/>
          </a:prstGeom>
          <a:noFill/>
        </p:spPr>
        <p:txBody>
          <a:bodyPr wrap="square" rtlCol="0">
            <a:spAutoFit/>
          </a:bodyPr>
          <a:lstStyle/>
          <a:p>
            <a:r>
              <a:rPr lang="en-US" sz="1500" dirty="0">
                <a:solidFill>
                  <a:schemeClr val="bg1"/>
                </a:solidFill>
              </a:rPr>
              <a:t>Employee Environment Satisfaction(0.4), Employee Last Salary Hike Percent (0.33) and Employee Work-Life Balance (0.12) have a weak positive correlation with Performance Rating, indicating a minor positive impact on performance rating.</a:t>
            </a:r>
          </a:p>
          <a:p>
            <a:r>
              <a:rPr lang="en-US" sz="1500" dirty="0">
                <a:solidFill>
                  <a:schemeClr val="bg1"/>
                </a:solidFill>
              </a:rPr>
              <a:t>Employee Department (-0.16) suggests that performance ratings may vary across departments, warranting further investigation. Experience Years at This Company (-0.11), Experience Years in Current Role (-0.15), Years Since Last Promotion (-0.17), and Years with Current Manager (-0.12) are weakly negatively correlated with Performance Rating, indicating that longer tenure in a role without progression may reduce motivation and performance ratings.</a:t>
            </a:r>
          </a:p>
          <a:p>
            <a:r>
              <a:rPr lang="en-US" sz="1500" dirty="0">
                <a:solidFill>
                  <a:schemeClr val="bg1"/>
                </a:solidFill>
              </a:rPr>
              <a:t>Gender, Education Background, Marital Status, Business Travel Frequency, Overtime, Attrition, Age, Distance from Home, Employee Education Level, Employee Hourly Rate, Employee Job Involvement, Employee Job Level, Employee Job Satisfaction, Number of Companies Worked, Employee Relationship, Total Work Experience in Years, and Training Times Last Year are weakly correlated with Performance Rating, as their correlation values are close to zero.</a:t>
            </a:r>
          </a:p>
          <a:p>
            <a:r>
              <a:rPr lang="en-US" sz="1500" dirty="0">
                <a:solidFill>
                  <a:schemeClr val="bg1"/>
                </a:solidFill>
              </a:rPr>
              <a:t>Overall, the variables are weakly correlated with performance rating, suggesting that other factors contribute more significantly to performance outcomes.</a:t>
            </a:r>
          </a:p>
        </p:txBody>
      </p:sp>
    </p:spTree>
    <p:extLst>
      <p:ext uri="{BB962C8B-B14F-4D97-AF65-F5344CB8AC3E}">
        <p14:creationId xmlns:p14="http://schemas.microsoft.com/office/powerpoint/2010/main" val="20190056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C72F83-6D3E-4153-A829-C96463E81537}"/>
              </a:ext>
            </a:extLst>
          </p:cNvPr>
          <p:cNvSpPr/>
          <p:nvPr/>
        </p:nvSpPr>
        <p:spPr>
          <a:xfrm>
            <a:off x="0" y="0"/>
            <a:ext cx="12192000" cy="157558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77AAB88-6516-4EFB-B9ED-182EA17388CE}"/>
              </a:ext>
            </a:extLst>
          </p:cNvPr>
          <p:cNvSpPr txBox="1"/>
          <p:nvPr/>
        </p:nvSpPr>
        <p:spPr>
          <a:xfrm>
            <a:off x="264941" y="464625"/>
            <a:ext cx="11662117" cy="830997"/>
          </a:xfrm>
          <a:prstGeom prst="rect">
            <a:avLst/>
          </a:prstGeom>
          <a:noFill/>
        </p:spPr>
        <p:txBody>
          <a:bodyPr wrap="square" rtlCol="0">
            <a:spAutoFit/>
          </a:bodyPr>
          <a:lstStyle/>
          <a:p>
            <a:pPr algn="ctr"/>
            <a:r>
              <a:rPr lang="en-US" sz="4800" dirty="0">
                <a:solidFill>
                  <a:schemeClr val="bg1"/>
                </a:solidFill>
                <a:latin typeface="Century Gothic" panose="020B0502020202020204" pitchFamily="34" charset="0"/>
                <a:ea typeface="Lato" panose="020F0502020204030203" pitchFamily="34" charset="0"/>
                <a:cs typeface="Lato" panose="020F0502020204030203" pitchFamily="34" charset="0"/>
              </a:rPr>
              <a:t>MODEL SELECTION</a:t>
            </a:r>
          </a:p>
        </p:txBody>
      </p:sp>
      <p:sp>
        <p:nvSpPr>
          <p:cNvPr id="4" name="TextBox 3">
            <a:extLst>
              <a:ext uri="{FF2B5EF4-FFF2-40B4-BE49-F238E27FC236}">
                <a16:creationId xmlns:a16="http://schemas.microsoft.com/office/drawing/2014/main" id="{0C1A5E64-1198-4BB7-9926-05BBDBCA0DF0}"/>
              </a:ext>
            </a:extLst>
          </p:cNvPr>
          <p:cNvSpPr txBox="1"/>
          <p:nvPr/>
        </p:nvSpPr>
        <p:spPr>
          <a:xfrm>
            <a:off x="264941" y="1760247"/>
            <a:ext cx="11476892" cy="3754874"/>
          </a:xfrm>
          <a:prstGeom prst="rect">
            <a:avLst/>
          </a:prstGeom>
          <a:noFill/>
        </p:spPr>
        <p:txBody>
          <a:bodyPr wrap="square" rtlCol="0">
            <a:spAutoFit/>
          </a:bodyPr>
          <a:lstStyle/>
          <a:p>
            <a:r>
              <a:rPr lang="en-US" sz="1700" dirty="0">
                <a:latin typeface="Bookman Old Style" panose="02050604050505020204" pitchFamily="18" charset="0"/>
              </a:rPr>
              <a:t>1. Identify the target variable and features: </a:t>
            </a:r>
          </a:p>
          <a:p>
            <a:pPr marL="457200" indent="-457200">
              <a:buFont typeface="Arial" panose="020B0604020202020204" pitchFamily="34" charset="0"/>
              <a:buChar char="•"/>
            </a:pPr>
            <a:r>
              <a:rPr lang="en-US" sz="1700" b="1" dirty="0">
                <a:latin typeface="Bookman Old Style" panose="02050604050505020204" pitchFamily="18" charset="0"/>
              </a:rPr>
              <a:t>Target</a:t>
            </a:r>
            <a:r>
              <a:rPr lang="en-US" sz="1700" dirty="0">
                <a:latin typeface="Bookman Old Style" panose="02050604050505020204" pitchFamily="18" charset="0"/>
              </a:rPr>
              <a:t>-</a:t>
            </a:r>
            <a:r>
              <a:rPr lang="en-US" sz="1700" b="1" dirty="0">
                <a:latin typeface="Bookman Old Style" panose="02050604050505020204" pitchFamily="18" charset="0"/>
              </a:rPr>
              <a:t> </a:t>
            </a:r>
            <a:r>
              <a:rPr lang="en-US" sz="1700" dirty="0">
                <a:latin typeface="Bookman Old Style" panose="02050604050505020204" pitchFamily="18" charset="0"/>
              </a:rPr>
              <a:t>Performance Rating</a:t>
            </a:r>
          </a:p>
          <a:p>
            <a:pPr marL="457200" indent="-457200">
              <a:buFont typeface="Arial" panose="020B0604020202020204" pitchFamily="34" charset="0"/>
              <a:buChar char="•"/>
            </a:pPr>
            <a:r>
              <a:rPr lang="en-US" sz="1700" b="1" dirty="0">
                <a:latin typeface="Bookman Old Style" panose="02050604050505020204" pitchFamily="18" charset="0"/>
              </a:rPr>
              <a:t>Features</a:t>
            </a:r>
            <a:r>
              <a:rPr lang="en-US" sz="1700" dirty="0">
                <a:latin typeface="Bookman Old Style" panose="02050604050505020204" pitchFamily="18" charset="0"/>
                <a:ea typeface="Verdana" panose="020B0604030504040204" pitchFamily="34" charset="0"/>
              </a:rPr>
              <a:t>- </a:t>
            </a:r>
            <a:r>
              <a:rPr lang="en-US" sz="1700" b="0" dirty="0">
                <a:effectLst/>
                <a:latin typeface="Bookman Old Style" panose="02050604050505020204" pitchFamily="18" charset="0"/>
                <a:ea typeface="Verdana" panose="020B0604030504040204" pitchFamily="34" charset="0"/>
              </a:rPr>
              <a:t>Employee Department</a:t>
            </a:r>
            <a:r>
              <a:rPr lang="en-US" sz="1700" dirty="0">
                <a:latin typeface="Bookman Old Style" panose="02050604050505020204" pitchFamily="18" charset="0"/>
                <a:ea typeface="Verdana" panose="020B0604030504040204" pitchFamily="34" charset="0"/>
              </a:rPr>
              <a:t> </a:t>
            </a:r>
            <a:r>
              <a:rPr lang="en-US" sz="1700" b="0" dirty="0">
                <a:effectLst/>
                <a:latin typeface="Bookman Old Style" panose="02050604050505020204" pitchFamily="18" charset="0"/>
                <a:ea typeface="Verdana" panose="020B0604030504040204" pitchFamily="34" charset="0"/>
              </a:rPr>
              <a:t>, Employee Environment Satisfaction, Employee Last Salary Hike Percent</a:t>
            </a:r>
            <a:r>
              <a:rPr lang="en-US" sz="1700" dirty="0">
                <a:latin typeface="Bookman Old Style" panose="02050604050505020204" pitchFamily="18" charset="0"/>
                <a:ea typeface="Verdana" panose="020B0604030504040204" pitchFamily="34" charset="0"/>
              </a:rPr>
              <a:t> </a:t>
            </a:r>
            <a:r>
              <a:rPr lang="en-US" sz="1700" b="0" dirty="0">
                <a:effectLst/>
                <a:latin typeface="Bookman Old Style" panose="02050604050505020204" pitchFamily="18" charset="0"/>
                <a:ea typeface="Verdana" panose="020B0604030504040204" pitchFamily="34" charset="0"/>
              </a:rPr>
              <a:t>, Employee Work Life Balance</a:t>
            </a:r>
            <a:r>
              <a:rPr lang="en-US" sz="1700" dirty="0">
                <a:latin typeface="Bookman Old Style" panose="02050604050505020204" pitchFamily="18" charset="0"/>
                <a:ea typeface="Verdana" panose="020B0604030504040204" pitchFamily="34" charset="0"/>
              </a:rPr>
              <a:t> </a:t>
            </a:r>
            <a:r>
              <a:rPr lang="en-US" sz="1700" b="0" dirty="0">
                <a:effectLst/>
                <a:latin typeface="Bookman Old Style" panose="02050604050505020204" pitchFamily="18" charset="0"/>
                <a:ea typeface="Verdana" panose="020B0604030504040204" pitchFamily="34" charset="0"/>
              </a:rPr>
              <a:t>,</a:t>
            </a:r>
            <a:r>
              <a:rPr lang="en-US" sz="1700" dirty="0">
                <a:latin typeface="Bookman Old Style" panose="02050604050505020204" pitchFamily="18" charset="0"/>
                <a:ea typeface="Verdana" panose="020B0604030504040204" pitchFamily="34" charset="0"/>
              </a:rPr>
              <a:t> </a:t>
            </a:r>
            <a:r>
              <a:rPr lang="en-US" sz="1700" b="0" dirty="0">
                <a:effectLst/>
                <a:latin typeface="Bookman Old Style" panose="02050604050505020204" pitchFamily="18" charset="0"/>
                <a:ea typeface="Verdana" panose="020B0604030504040204" pitchFamily="34" charset="0"/>
              </a:rPr>
              <a:t>Experience Years At This Company</a:t>
            </a:r>
            <a:r>
              <a:rPr lang="en-US" sz="1700" dirty="0">
                <a:latin typeface="Bookman Old Style" panose="02050604050505020204" pitchFamily="18" charset="0"/>
                <a:ea typeface="Verdana" panose="020B0604030504040204" pitchFamily="34" charset="0"/>
              </a:rPr>
              <a:t> </a:t>
            </a:r>
            <a:r>
              <a:rPr lang="en-US" sz="1700" b="0" dirty="0">
                <a:effectLst/>
                <a:latin typeface="Bookman Old Style" panose="02050604050505020204" pitchFamily="18" charset="0"/>
                <a:ea typeface="Verdana" panose="020B0604030504040204" pitchFamily="34" charset="0"/>
              </a:rPr>
              <a:t>, Experience Years In Current Role,</a:t>
            </a:r>
            <a:r>
              <a:rPr lang="en-US" sz="1700" dirty="0">
                <a:latin typeface="Bookman Old Style" panose="02050604050505020204" pitchFamily="18" charset="0"/>
                <a:ea typeface="Verdana" panose="020B0604030504040204" pitchFamily="34" charset="0"/>
              </a:rPr>
              <a:t> </a:t>
            </a:r>
            <a:r>
              <a:rPr lang="en-US" sz="1700" b="0" dirty="0">
                <a:effectLst/>
                <a:latin typeface="Bookman Old Style" panose="02050604050505020204" pitchFamily="18" charset="0"/>
                <a:ea typeface="Verdana" panose="020B0604030504040204" pitchFamily="34" charset="0"/>
              </a:rPr>
              <a:t>Years Since Last Promotion</a:t>
            </a:r>
            <a:r>
              <a:rPr lang="en-US" sz="1700" dirty="0">
                <a:latin typeface="Bookman Old Style" panose="02050604050505020204" pitchFamily="18" charset="0"/>
                <a:ea typeface="Verdana" panose="020B0604030504040204" pitchFamily="34" charset="0"/>
              </a:rPr>
              <a:t> </a:t>
            </a:r>
            <a:r>
              <a:rPr lang="en-US" sz="1700" b="0" dirty="0">
                <a:effectLst/>
                <a:latin typeface="Bookman Old Style" panose="02050604050505020204" pitchFamily="18" charset="0"/>
                <a:ea typeface="Verdana" panose="020B0604030504040204" pitchFamily="34" charset="0"/>
              </a:rPr>
              <a:t>,Years With Current Manager. The other features are weakly correlated with Performance Rating, as their correlation values are close to zero based on the heatmap and visualizations. Therefore, these features were excluded from the analysis.</a:t>
            </a:r>
          </a:p>
          <a:p>
            <a:r>
              <a:rPr lang="en-US" sz="1700" dirty="0">
                <a:latin typeface="Bookman Old Style" panose="02050604050505020204" pitchFamily="18" charset="0"/>
              </a:rPr>
              <a:t>2. Standardized X features using </a:t>
            </a:r>
            <a:r>
              <a:rPr lang="en-US" sz="1700" b="1" dirty="0">
                <a:latin typeface="Bookman Old Style" panose="02050604050505020204" pitchFamily="18" charset="0"/>
              </a:rPr>
              <a:t>Standard Scaler</a:t>
            </a:r>
            <a:r>
              <a:rPr lang="en-US" sz="1700" dirty="0">
                <a:latin typeface="Bookman Old Style" panose="02050604050505020204" pitchFamily="18" charset="0"/>
              </a:rPr>
              <a:t>.</a:t>
            </a:r>
            <a:endParaRPr lang="en-US" sz="1700" dirty="0">
              <a:effectLst/>
              <a:latin typeface="Bookman Old Style" panose="02050604050505020204" pitchFamily="18" charset="0"/>
              <a:ea typeface="Verdana" panose="020B0604030504040204" pitchFamily="34" charset="0"/>
            </a:endParaRPr>
          </a:p>
          <a:p>
            <a:r>
              <a:rPr lang="en-US" sz="1700" dirty="0">
                <a:latin typeface="Bookman Old Style" panose="02050604050505020204" pitchFamily="18" charset="0"/>
              </a:rPr>
              <a:t>3. </a:t>
            </a:r>
            <a:r>
              <a:rPr lang="en-US" sz="1700" b="1" dirty="0">
                <a:latin typeface="Bookman Old Style" panose="02050604050505020204" pitchFamily="18" charset="0"/>
              </a:rPr>
              <a:t>Split the data </a:t>
            </a:r>
            <a:r>
              <a:rPr lang="en-US" sz="1700" dirty="0">
                <a:latin typeface="Bookman Old Style" panose="02050604050505020204" pitchFamily="18" charset="0"/>
              </a:rPr>
              <a:t>into training and testing sets using the 80-20 ratio</a:t>
            </a:r>
            <a:r>
              <a:rPr lang="en-US" sz="1700" dirty="0">
                <a:latin typeface="Bookman Old Style" panose="02050604050505020204" pitchFamily="18" charset="0"/>
                <a:ea typeface="Verdana" panose="020B0604030504040204" pitchFamily="34" charset="0"/>
              </a:rPr>
              <a:t>.</a:t>
            </a:r>
          </a:p>
          <a:p>
            <a:endParaRPr lang="en-US" sz="1700" b="1" dirty="0">
              <a:latin typeface="Bookman Old Style" panose="02050604050505020204" pitchFamily="18" charset="0"/>
            </a:endParaRPr>
          </a:p>
          <a:p>
            <a:r>
              <a:rPr lang="en-US" sz="1700" b="1" dirty="0">
                <a:latin typeface="Bookman Old Style" panose="02050604050505020204" pitchFamily="18" charset="0"/>
              </a:rPr>
              <a:t>Models Used</a:t>
            </a:r>
            <a:endParaRPr lang="en-US" sz="1700" dirty="0">
              <a:latin typeface="Bookman Old Style" panose="02050604050505020204" pitchFamily="18" charset="0"/>
            </a:endParaRPr>
          </a:p>
          <a:p>
            <a:r>
              <a:rPr lang="en-US" sz="1700" dirty="0">
                <a:latin typeface="Bookman Old Style" panose="02050604050505020204" pitchFamily="18" charset="0"/>
              </a:rPr>
              <a:t>1. Gradient Boosting Model</a:t>
            </a:r>
          </a:p>
          <a:p>
            <a:r>
              <a:rPr lang="en-US" sz="1700" dirty="0">
                <a:latin typeface="Bookman Old Style" panose="02050604050505020204" pitchFamily="18" charset="0"/>
              </a:rPr>
              <a:t>2. Logistic Regression Model</a:t>
            </a:r>
          </a:p>
          <a:p>
            <a:r>
              <a:rPr lang="en-US" sz="1700" dirty="0">
                <a:latin typeface="Bookman Old Style" panose="02050604050505020204" pitchFamily="18" charset="0"/>
              </a:rPr>
              <a:t>3. XGBoost Model</a:t>
            </a:r>
          </a:p>
        </p:txBody>
      </p:sp>
    </p:spTree>
    <p:extLst>
      <p:ext uri="{BB962C8B-B14F-4D97-AF65-F5344CB8AC3E}">
        <p14:creationId xmlns:p14="http://schemas.microsoft.com/office/powerpoint/2010/main" val="41670324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58D42B-324B-4935-930A-412A830F6B25}"/>
              </a:ext>
            </a:extLst>
          </p:cNvPr>
          <p:cNvSpPr/>
          <p:nvPr/>
        </p:nvSpPr>
        <p:spPr>
          <a:xfrm>
            <a:off x="0" y="0"/>
            <a:ext cx="12192000"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Century Gothic" panose="020B0502020202020204" pitchFamily="34" charset="0"/>
            </a:endParaRPr>
          </a:p>
        </p:txBody>
      </p:sp>
      <p:sp>
        <p:nvSpPr>
          <p:cNvPr id="3" name="TextBox 2">
            <a:extLst>
              <a:ext uri="{FF2B5EF4-FFF2-40B4-BE49-F238E27FC236}">
                <a16:creationId xmlns:a16="http://schemas.microsoft.com/office/drawing/2014/main" id="{19FBD84C-869D-4C50-AA80-E86BFF8188FD}"/>
              </a:ext>
            </a:extLst>
          </p:cNvPr>
          <p:cNvSpPr txBox="1"/>
          <p:nvPr/>
        </p:nvSpPr>
        <p:spPr>
          <a:xfrm>
            <a:off x="450574" y="742122"/>
            <a:ext cx="7646504" cy="769441"/>
          </a:xfrm>
          <a:prstGeom prst="rect">
            <a:avLst/>
          </a:prstGeom>
          <a:noFill/>
        </p:spPr>
        <p:txBody>
          <a:bodyPr wrap="square" rtlCol="0">
            <a:spAutoFit/>
          </a:bodyPr>
          <a:lstStyle/>
          <a:p>
            <a:r>
              <a:rPr lang="en-US" sz="4400" dirty="0">
                <a:solidFill>
                  <a:schemeClr val="bg1"/>
                </a:solidFill>
                <a:latin typeface="Century Gothic" panose="020B0502020202020204" pitchFamily="34" charset="0"/>
              </a:rPr>
              <a:t>PROBLEM STATEMENT</a:t>
            </a:r>
          </a:p>
        </p:txBody>
      </p:sp>
      <p:sp>
        <p:nvSpPr>
          <p:cNvPr id="4" name="Flowchart: Connector 3">
            <a:extLst>
              <a:ext uri="{FF2B5EF4-FFF2-40B4-BE49-F238E27FC236}">
                <a16:creationId xmlns:a16="http://schemas.microsoft.com/office/drawing/2014/main" id="{DB64166A-3AD7-46E8-BD84-0CE6A047BD76}"/>
              </a:ext>
            </a:extLst>
          </p:cNvPr>
          <p:cNvSpPr/>
          <p:nvPr/>
        </p:nvSpPr>
        <p:spPr>
          <a:xfrm>
            <a:off x="7580243" y="-596349"/>
            <a:ext cx="5724940" cy="4731027"/>
          </a:xfrm>
          <a:prstGeom prst="flowChartConnector">
            <a:avLst/>
          </a:prstGeom>
          <a:blipFill>
            <a:blip r:embed="rId2"/>
            <a:srcRect/>
            <a:stretch>
              <a:fillRect l="-116" t="12605" r="18982" b="-434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853429F8-C6BA-4A1E-BE86-F3A6D75B1204}"/>
              </a:ext>
            </a:extLst>
          </p:cNvPr>
          <p:cNvSpPr txBox="1"/>
          <p:nvPr/>
        </p:nvSpPr>
        <p:spPr>
          <a:xfrm>
            <a:off x="351183" y="1595521"/>
            <a:ext cx="6877878" cy="4278094"/>
          </a:xfrm>
          <a:prstGeom prst="rect">
            <a:avLst/>
          </a:prstGeom>
          <a:noFill/>
        </p:spPr>
        <p:txBody>
          <a:bodyPr wrap="square" rtlCol="0">
            <a:spAutoFit/>
          </a:bodyPr>
          <a:lstStyle/>
          <a:p>
            <a:r>
              <a:rPr lang="en-US" sz="1600" dirty="0">
                <a:solidFill>
                  <a:schemeClr val="bg1"/>
                </a:solidFill>
                <a:latin typeface="Century Gothic" panose="020B0502020202020204" pitchFamily="34" charset="0"/>
              </a:rPr>
              <a:t>INX Future Inc., a leading data analytics and automation company, is known for its employee-friendly human resource policies, which are widely regarded as industry best practices. In the recent years there has been facing a decline in employee performance, leading to increased service delivery escalations and an 8% drop in client satisfaction levels. The management is now struggling to address performance issues without negatively impacting overall employee morale or the company’s reputation as a top employer. </a:t>
            </a:r>
          </a:p>
          <a:p>
            <a:endParaRPr lang="en-US" sz="1600" dirty="0">
              <a:solidFill>
                <a:schemeClr val="bg1"/>
              </a:solidFill>
              <a:latin typeface="Century Gothic" panose="020B0502020202020204" pitchFamily="34" charset="0"/>
            </a:endParaRPr>
          </a:p>
          <a:p>
            <a:r>
              <a:rPr lang="en-US" sz="1600" dirty="0">
                <a:solidFill>
                  <a:schemeClr val="bg1"/>
                </a:solidFill>
                <a:latin typeface="Century Gothic" panose="020B0502020202020204" pitchFamily="34" charset="0"/>
              </a:rPr>
              <a:t>To tackle this challenge, the CEO has initiated data science project, which analyses the current employee data and find the core underlying causes of this performance issues. This project aims to provide key insights, including department-wise performance analysis, the top three factors influencing employee performance, a predictive model to assess employee performance for hiring purposes, and data-driven recommendations to enhance overall employee performance.</a:t>
            </a:r>
          </a:p>
        </p:txBody>
      </p:sp>
    </p:spTree>
    <p:extLst>
      <p:ext uri="{BB962C8B-B14F-4D97-AF65-F5344CB8AC3E}">
        <p14:creationId xmlns:p14="http://schemas.microsoft.com/office/powerpoint/2010/main" val="21467684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64E589-DC47-460F-89AA-1F7A41493463}"/>
              </a:ext>
            </a:extLst>
          </p:cNvPr>
          <p:cNvSpPr txBox="1"/>
          <p:nvPr/>
        </p:nvSpPr>
        <p:spPr>
          <a:xfrm>
            <a:off x="897988" y="112541"/>
            <a:ext cx="10396024" cy="646331"/>
          </a:xfrm>
          <a:prstGeom prst="rect">
            <a:avLst/>
          </a:prstGeom>
          <a:noFill/>
        </p:spPr>
        <p:txBody>
          <a:bodyPr wrap="square" rtlCol="0">
            <a:spAutoFit/>
          </a:bodyPr>
          <a:lstStyle/>
          <a:p>
            <a:pPr algn="ctr"/>
            <a:r>
              <a:rPr lang="en-US" sz="3600" dirty="0">
                <a:solidFill>
                  <a:schemeClr val="accent1">
                    <a:lumMod val="50000"/>
                  </a:schemeClr>
                </a:solidFill>
                <a:latin typeface="Century Gothic" panose="020B0502020202020204" pitchFamily="34" charset="0"/>
              </a:rPr>
              <a:t>MODEL PERFORMANCE COMPARISON</a:t>
            </a:r>
          </a:p>
        </p:txBody>
      </p:sp>
      <p:graphicFrame>
        <p:nvGraphicFramePr>
          <p:cNvPr id="4" name="Table 3">
            <a:extLst>
              <a:ext uri="{FF2B5EF4-FFF2-40B4-BE49-F238E27FC236}">
                <a16:creationId xmlns:a16="http://schemas.microsoft.com/office/drawing/2014/main" id="{4BA44188-5D1C-4EEB-ABA9-2D394E64846E}"/>
              </a:ext>
            </a:extLst>
          </p:cNvPr>
          <p:cNvGraphicFramePr>
            <a:graphicFrameLocks noGrp="1"/>
          </p:cNvGraphicFramePr>
          <p:nvPr>
            <p:extLst>
              <p:ext uri="{D42A27DB-BD31-4B8C-83A1-F6EECF244321}">
                <p14:modId xmlns:p14="http://schemas.microsoft.com/office/powerpoint/2010/main" val="470025058"/>
              </p:ext>
            </p:extLst>
          </p:nvPr>
        </p:nvGraphicFramePr>
        <p:xfrm>
          <a:off x="111488" y="1418462"/>
          <a:ext cx="5494183" cy="4487037"/>
        </p:xfrm>
        <a:graphic>
          <a:graphicData uri="http://schemas.openxmlformats.org/drawingml/2006/table">
            <a:tbl>
              <a:tblPr firstRow="1" firstCol="1" bandRow="1">
                <a:tableStyleId>{5C22544A-7EE6-4342-B048-85BDC9FD1C3A}</a:tableStyleId>
              </a:tblPr>
              <a:tblGrid>
                <a:gridCol w="1743816">
                  <a:extLst>
                    <a:ext uri="{9D8B030D-6E8A-4147-A177-3AD203B41FA5}">
                      <a16:colId xmlns:a16="http://schemas.microsoft.com/office/drawing/2014/main" val="1531292988"/>
                    </a:ext>
                  </a:extLst>
                </a:gridCol>
                <a:gridCol w="901148">
                  <a:extLst>
                    <a:ext uri="{9D8B030D-6E8A-4147-A177-3AD203B41FA5}">
                      <a16:colId xmlns:a16="http://schemas.microsoft.com/office/drawing/2014/main" val="1796196392"/>
                    </a:ext>
                  </a:extLst>
                </a:gridCol>
                <a:gridCol w="689113">
                  <a:extLst>
                    <a:ext uri="{9D8B030D-6E8A-4147-A177-3AD203B41FA5}">
                      <a16:colId xmlns:a16="http://schemas.microsoft.com/office/drawing/2014/main" val="3092001065"/>
                    </a:ext>
                  </a:extLst>
                </a:gridCol>
                <a:gridCol w="1139687">
                  <a:extLst>
                    <a:ext uri="{9D8B030D-6E8A-4147-A177-3AD203B41FA5}">
                      <a16:colId xmlns:a16="http://schemas.microsoft.com/office/drawing/2014/main" val="515271019"/>
                    </a:ext>
                  </a:extLst>
                </a:gridCol>
                <a:gridCol w="1020419">
                  <a:extLst>
                    <a:ext uri="{9D8B030D-6E8A-4147-A177-3AD203B41FA5}">
                      <a16:colId xmlns:a16="http://schemas.microsoft.com/office/drawing/2014/main" val="2111548119"/>
                    </a:ext>
                  </a:extLst>
                </a:gridCol>
              </a:tblGrid>
              <a:tr h="336361">
                <a:tc gridSpan="5">
                  <a:txBody>
                    <a:bodyPr/>
                    <a:lstStyle/>
                    <a:p>
                      <a:pPr marL="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effectLst/>
                          <a:latin typeface="Bookman Old Style" panose="02050604050505020204" pitchFamily="18" charset="0"/>
                        </a:rPr>
                        <a:t>Accuracy Score: 0.87</a:t>
                      </a:r>
                      <a:endParaRPr lang="en-US" sz="105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5774557"/>
                  </a:ext>
                </a:extLst>
              </a:tr>
              <a:tr h="701308">
                <a:tc>
                  <a:txBody>
                    <a:bodyPr/>
                    <a:lstStyle/>
                    <a:p>
                      <a:pPr marL="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effectLst/>
                          <a:latin typeface="Bookman Old Style" panose="02050604050505020204" pitchFamily="18" charset="0"/>
                        </a:rPr>
                        <a:t>Classification Report:</a:t>
                      </a:r>
                      <a:endParaRPr lang="en-US" sz="105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5334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a:effectLst/>
                          <a:latin typeface="Bookman Old Style" panose="02050604050505020204" pitchFamily="18" charset="0"/>
                        </a:rPr>
                        <a:t>precision</a:t>
                      </a:r>
                      <a:endParaRPr lang="en-US" sz="105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2540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a:effectLst/>
                          <a:latin typeface="Bookman Old Style" panose="02050604050505020204" pitchFamily="18" charset="0"/>
                        </a:rPr>
                        <a:t>recall</a:t>
                      </a:r>
                      <a:endParaRPr lang="en-US" sz="105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5842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a:effectLst/>
                          <a:latin typeface="Bookman Old Style" panose="02050604050505020204" pitchFamily="18" charset="0"/>
                        </a:rPr>
                        <a:t>f1-score</a:t>
                      </a:r>
                      <a:endParaRPr lang="en-US" sz="105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048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a:effectLst/>
                          <a:latin typeface="Bookman Old Style" panose="02050604050505020204" pitchFamily="18" charset="0"/>
                        </a:rPr>
                        <a:t>support</a:t>
                      </a:r>
                      <a:endParaRPr lang="en-US" sz="105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51339933"/>
                  </a:ext>
                </a:extLst>
              </a:tr>
              <a:tr h="701308">
                <a:tc>
                  <a:txBody>
                    <a:bodyPr/>
                    <a:lstStyle/>
                    <a:p>
                      <a:pPr marL="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effectLst/>
                          <a:latin typeface="Bookman Old Style" panose="02050604050505020204" pitchFamily="18" charset="0"/>
                        </a:rPr>
                        <a:t>                                                             2</a:t>
                      </a:r>
                      <a:endParaRPr lang="en-US" sz="105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11430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effectLst/>
                          <a:latin typeface="Bookman Old Style" panose="02050604050505020204" pitchFamily="18" charset="0"/>
                          <a:ea typeface="Calibri" panose="020F0502020204030204" pitchFamily="34" charset="0"/>
                          <a:cs typeface="Times New Roman" panose="02020603050405020304" pitchFamily="18" charset="0"/>
                        </a:rPr>
                        <a:t>0.75</a:t>
                      </a:r>
                    </a:p>
                  </a:txBody>
                  <a:tcPr marL="68580" marR="68580" marT="0" marB="0"/>
                </a:tc>
                <a:tc>
                  <a:txBody>
                    <a:bodyPr/>
                    <a:lstStyle/>
                    <a:p>
                      <a:pPr marL="16764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effectLst/>
                          <a:latin typeface="Bookman Old Style" panose="02050604050505020204" pitchFamily="18" charset="0"/>
                        </a:rPr>
                        <a:t>0.72</a:t>
                      </a:r>
                      <a:endParaRPr lang="en-US" sz="105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41402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effectLst/>
                          <a:latin typeface="Bookman Old Style" panose="02050604050505020204" pitchFamily="18" charset="0"/>
                        </a:rPr>
                        <a:t>0.74</a:t>
                      </a:r>
                      <a:endParaRPr lang="en-US" sz="105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68072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a:effectLst/>
                          <a:latin typeface="Bookman Old Style" panose="02050604050505020204" pitchFamily="18" charset="0"/>
                        </a:rPr>
                        <a:t>29</a:t>
                      </a:r>
                      <a:endParaRPr lang="en-US" sz="105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99542946"/>
                  </a:ext>
                </a:extLst>
              </a:tr>
              <a:tr h="701308">
                <a:tc>
                  <a:txBody>
                    <a:bodyPr/>
                    <a:lstStyle/>
                    <a:p>
                      <a:pPr marL="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effectLst/>
                          <a:latin typeface="Bookman Old Style" panose="02050604050505020204" pitchFamily="18" charset="0"/>
                        </a:rPr>
                        <a:t>                                                             3</a:t>
                      </a:r>
                      <a:endParaRPr lang="en-US" sz="105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11430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effectLst/>
                          <a:latin typeface="Bookman Old Style" panose="02050604050505020204" pitchFamily="18" charset="0"/>
                        </a:rPr>
                        <a:t>0.92</a:t>
                      </a:r>
                      <a:endParaRPr lang="en-US" sz="105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16764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effectLst/>
                          <a:latin typeface="Bookman Old Style" panose="02050604050505020204" pitchFamily="18" charset="0"/>
                        </a:rPr>
                        <a:t>0.91</a:t>
                      </a:r>
                      <a:endParaRPr lang="en-US" sz="105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41402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effectLst/>
                          <a:latin typeface="Bookman Old Style" panose="02050604050505020204" pitchFamily="18" charset="0"/>
                        </a:rPr>
                        <a:t>0.92</a:t>
                      </a:r>
                      <a:endParaRPr lang="en-US" sz="105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61976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effectLst/>
                          <a:latin typeface="Bookman Old Style" panose="02050604050505020204" pitchFamily="18" charset="0"/>
                        </a:rPr>
                        <a:t>184</a:t>
                      </a:r>
                      <a:endParaRPr lang="en-US" sz="105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97731700"/>
                  </a:ext>
                </a:extLst>
              </a:tr>
              <a:tr h="701308">
                <a:tc>
                  <a:txBody>
                    <a:bodyPr/>
                    <a:lstStyle/>
                    <a:p>
                      <a:pPr marL="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effectLst/>
                          <a:latin typeface="Bookman Old Style" panose="02050604050505020204" pitchFamily="18" charset="0"/>
                        </a:rPr>
                        <a:t>                                                             4</a:t>
                      </a:r>
                      <a:endParaRPr lang="en-US" sz="105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11430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effectLst/>
                          <a:latin typeface="Bookman Old Style" panose="02050604050505020204" pitchFamily="18" charset="0"/>
                        </a:rPr>
                        <a:t>0.69</a:t>
                      </a:r>
                      <a:endParaRPr lang="en-US" sz="105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13716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effectLst/>
                          <a:latin typeface="Bookman Old Style" panose="02050604050505020204" pitchFamily="18" charset="0"/>
                        </a:rPr>
                        <a:t>0.74</a:t>
                      </a:r>
                      <a:endParaRPr lang="en-US" sz="105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8354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effectLst/>
                          <a:latin typeface="Bookman Old Style" panose="02050604050505020204" pitchFamily="18" charset="0"/>
                        </a:rPr>
                        <a:t>0.74</a:t>
                      </a:r>
                      <a:endParaRPr lang="en-US" sz="105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61976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a:effectLst/>
                          <a:latin typeface="Bookman Old Style" panose="02050604050505020204" pitchFamily="18" charset="0"/>
                        </a:rPr>
                        <a:t>27</a:t>
                      </a:r>
                      <a:endParaRPr lang="en-US" sz="105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66736688"/>
                  </a:ext>
                </a:extLst>
              </a:tr>
              <a:tr h="336361">
                <a:tc gridSpan="5">
                  <a:txBody>
                    <a:bodyPr/>
                    <a:lstStyle/>
                    <a:p>
                      <a:pPr marL="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a:effectLst/>
                          <a:latin typeface="Bookman Old Style" panose="02050604050505020204" pitchFamily="18" charset="0"/>
                        </a:rPr>
                        <a:t> Confusion Matrix</a:t>
                      </a:r>
                      <a:endParaRPr lang="en-US" sz="105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1929263"/>
                  </a:ext>
                </a:extLst>
              </a:tr>
              <a:tr h="336361">
                <a:tc gridSpan="5">
                  <a:txBody>
                    <a:bodyPr/>
                    <a:lstStyle/>
                    <a:p>
                      <a:pPr marL="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effectLst/>
                          <a:latin typeface="Bookman Old Style" panose="02050604050505020204" pitchFamily="18" charset="0"/>
                        </a:rPr>
                        <a:t> [[  21  8   0]</a:t>
                      </a:r>
                      <a:endParaRPr lang="en-US" sz="105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7267879"/>
                  </a:ext>
                </a:extLst>
              </a:tr>
              <a:tr h="336361">
                <a:tc gridSpan="5">
                  <a:txBody>
                    <a:bodyPr/>
                    <a:lstStyle/>
                    <a:p>
                      <a:pPr marL="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effectLst/>
                          <a:latin typeface="Bookman Old Style" panose="02050604050505020204" pitchFamily="18" charset="0"/>
                        </a:rPr>
                        <a:t> [  7 168  9]</a:t>
                      </a:r>
                      <a:endParaRPr lang="en-US" sz="105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06623037"/>
                  </a:ext>
                </a:extLst>
              </a:tr>
              <a:tr h="336361">
                <a:tc gridSpan="5">
                  <a:txBody>
                    <a:bodyPr/>
                    <a:lstStyle/>
                    <a:p>
                      <a:pPr marL="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effectLst/>
                          <a:latin typeface="Bookman Old Style" panose="02050604050505020204" pitchFamily="18" charset="0"/>
                        </a:rPr>
                        <a:t> [  0  3  20]]</a:t>
                      </a:r>
                      <a:endParaRPr lang="en-US" sz="105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92487157"/>
                  </a:ext>
                </a:extLst>
              </a:tr>
            </a:tbl>
          </a:graphicData>
        </a:graphic>
      </p:graphicFrame>
      <p:sp>
        <p:nvSpPr>
          <p:cNvPr id="6" name="TextBox 5">
            <a:extLst>
              <a:ext uri="{FF2B5EF4-FFF2-40B4-BE49-F238E27FC236}">
                <a16:creationId xmlns:a16="http://schemas.microsoft.com/office/drawing/2014/main" id="{E1BAF2CB-9303-41A4-B1B1-6DEFA766E4C9}"/>
              </a:ext>
            </a:extLst>
          </p:cNvPr>
          <p:cNvSpPr txBox="1"/>
          <p:nvPr/>
        </p:nvSpPr>
        <p:spPr>
          <a:xfrm>
            <a:off x="241300" y="952500"/>
            <a:ext cx="6299200" cy="368300"/>
          </a:xfrm>
          <a:prstGeom prst="rect">
            <a:avLst/>
          </a:prstGeom>
          <a:noFill/>
        </p:spPr>
        <p:txBody>
          <a:bodyPr wrap="square" rtlCol="0">
            <a:spAutoFit/>
          </a:bodyPr>
          <a:lstStyle/>
          <a:p>
            <a:r>
              <a:rPr lang="en-US" dirty="0">
                <a:latin typeface="Bookman Old Style" panose="02050604050505020204" pitchFamily="18" charset="0"/>
              </a:rPr>
              <a:t>1. Decision Tree Model</a:t>
            </a:r>
          </a:p>
        </p:txBody>
      </p:sp>
      <p:sp>
        <p:nvSpPr>
          <p:cNvPr id="8" name="TextBox 7">
            <a:extLst>
              <a:ext uri="{FF2B5EF4-FFF2-40B4-BE49-F238E27FC236}">
                <a16:creationId xmlns:a16="http://schemas.microsoft.com/office/drawing/2014/main" id="{1D6FBD8A-DB65-4C72-9C15-215672243FBE}"/>
              </a:ext>
            </a:extLst>
          </p:cNvPr>
          <p:cNvSpPr txBox="1"/>
          <p:nvPr/>
        </p:nvSpPr>
        <p:spPr>
          <a:xfrm>
            <a:off x="5605670" y="1370740"/>
            <a:ext cx="7010400" cy="323165"/>
          </a:xfrm>
          <a:prstGeom prst="rect">
            <a:avLst/>
          </a:prstGeom>
          <a:noFill/>
        </p:spPr>
        <p:txBody>
          <a:bodyPr wrap="square" rtlCol="0">
            <a:spAutoFit/>
          </a:bodyPr>
          <a:lstStyle/>
          <a:p>
            <a:endParaRPr lang="en-US" sz="1500" dirty="0"/>
          </a:p>
        </p:txBody>
      </p:sp>
      <p:sp>
        <p:nvSpPr>
          <p:cNvPr id="17" name="TextBox 16">
            <a:extLst>
              <a:ext uri="{FF2B5EF4-FFF2-40B4-BE49-F238E27FC236}">
                <a16:creationId xmlns:a16="http://schemas.microsoft.com/office/drawing/2014/main" id="{6E58190C-59DB-4698-A6D3-AA2F48598E5D}"/>
              </a:ext>
            </a:extLst>
          </p:cNvPr>
          <p:cNvSpPr txBox="1"/>
          <p:nvPr/>
        </p:nvSpPr>
        <p:spPr>
          <a:xfrm>
            <a:off x="5781313" y="1205948"/>
            <a:ext cx="6299200" cy="5632311"/>
          </a:xfrm>
          <a:prstGeom prst="rect">
            <a:avLst/>
          </a:prstGeom>
          <a:noFill/>
        </p:spPr>
        <p:txBody>
          <a:bodyPr wrap="square" rtlCol="0">
            <a:spAutoFit/>
          </a:bodyPr>
          <a:lstStyle/>
          <a:p>
            <a:r>
              <a:rPr lang="en-US" sz="1200" dirty="0">
                <a:latin typeface="Bookman Old Style" panose="02050604050505020204" pitchFamily="18" charset="0"/>
              </a:rPr>
              <a:t>Accuracy:</a:t>
            </a:r>
          </a:p>
          <a:p>
            <a:r>
              <a:rPr lang="en-US" sz="1200" dirty="0">
                <a:latin typeface="Bookman Old Style" panose="02050604050505020204" pitchFamily="18" charset="0"/>
              </a:rPr>
              <a:t>87% of predictions are correct (either class 2,3, or 4). It shows that the model is a good fit.</a:t>
            </a:r>
          </a:p>
          <a:p>
            <a:r>
              <a:rPr lang="en-US" sz="1200" dirty="0">
                <a:latin typeface="Bookman Old Style" panose="02050604050505020204" pitchFamily="18" charset="0"/>
              </a:rPr>
              <a:t>Precision:</a:t>
            </a:r>
          </a:p>
          <a:p>
            <a:r>
              <a:rPr lang="en-US" sz="1200" dirty="0">
                <a:latin typeface="Bookman Old Style" panose="02050604050505020204" pitchFamily="18" charset="0"/>
              </a:rPr>
              <a:t>For class 2 (performance rating 2): 75% of the predictions made as 0 were correct.</a:t>
            </a:r>
          </a:p>
          <a:p>
            <a:r>
              <a:rPr lang="en-US" sz="1200" dirty="0">
                <a:latin typeface="Bookman Old Style" panose="02050604050505020204" pitchFamily="18" charset="0"/>
              </a:rPr>
              <a:t>For class 3 (performance rating 3): 92% of the predictions made as 1 were correct.</a:t>
            </a:r>
          </a:p>
          <a:p>
            <a:r>
              <a:rPr lang="en-US" sz="1200" dirty="0">
                <a:latin typeface="Bookman Old Style" panose="02050604050505020204" pitchFamily="18" charset="0"/>
              </a:rPr>
              <a:t>For class 4 (performance rating 4): 69% of the predictions made as 2 were correct.</a:t>
            </a:r>
          </a:p>
          <a:p>
            <a:r>
              <a:rPr lang="en-US" sz="1200" dirty="0">
                <a:latin typeface="Bookman Old Style" panose="02050604050505020204" pitchFamily="18" charset="0"/>
              </a:rPr>
              <a:t>Recall:</a:t>
            </a:r>
          </a:p>
          <a:p>
            <a:r>
              <a:rPr lang="en-US" sz="1200" dirty="0">
                <a:latin typeface="Bookman Old Style" panose="02050604050505020204" pitchFamily="18" charset="0"/>
              </a:rPr>
              <a:t>For class 2 (performance rating 2): 72% of actual 0 cases were correctly predicted.</a:t>
            </a:r>
          </a:p>
          <a:p>
            <a:r>
              <a:rPr lang="en-US" sz="1200" dirty="0">
                <a:latin typeface="Bookman Old Style" panose="02050604050505020204" pitchFamily="18" charset="0"/>
              </a:rPr>
              <a:t>For class 3 (performance rating 3): 91% of actual 1 cases were correctly predicted.</a:t>
            </a:r>
          </a:p>
          <a:p>
            <a:r>
              <a:rPr lang="en-US" sz="1200" dirty="0">
                <a:latin typeface="Bookman Old Style" panose="02050604050505020204" pitchFamily="18" charset="0"/>
              </a:rPr>
              <a:t>For class 4 (performance rating 4): 74% of actual 2 cases were correctly predicted.</a:t>
            </a:r>
          </a:p>
          <a:p>
            <a:r>
              <a:rPr lang="en-US" sz="1200" dirty="0">
                <a:latin typeface="Bookman Old Style" panose="02050604050505020204" pitchFamily="18" charset="0"/>
              </a:rPr>
              <a:t>F1-Score:</a:t>
            </a:r>
          </a:p>
          <a:p>
            <a:r>
              <a:rPr lang="en-US" sz="1200" dirty="0">
                <a:latin typeface="Bookman Old Style" panose="02050604050505020204" pitchFamily="18" charset="0"/>
              </a:rPr>
              <a:t>A harmonic mean of precision and recall, reflecting the balance between false positives and false negatives:</a:t>
            </a:r>
          </a:p>
          <a:p>
            <a:r>
              <a:rPr lang="en-US" sz="1200" dirty="0">
                <a:latin typeface="Bookman Old Style" panose="02050604050505020204" pitchFamily="18" charset="0"/>
              </a:rPr>
              <a:t>Class 2: 0.74 - Good overall performance for this class.</a:t>
            </a:r>
          </a:p>
          <a:p>
            <a:r>
              <a:rPr lang="en-US" sz="1200" dirty="0">
                <a:latin typeface="Bookman Old Style" panose="02050604050505020204" pitchFamily="18" charset="0"/>
              </a:rPr>
              <a:t>Class 3: 0.92 - Strong performance for this class.</a:t>
            </a:r>
          </a:p>
          <a:p>
            <a:r>
              <a:rPr lang="en-US" sz="1200" dirty="0">
                <a:latin typeface="Bookman Old Style" panose="02050604050505020204" pitchFamily="18" charset="0"/>
              </a:rPr>
              <a:t>Class 4: 0.71 - Good performance for this class.</a:t>
            </a:r>
          </a:p>
          <a:p>
            <a:r>
              <a:rPr lang="en-US" sz="1200" dirty="0">
                <a:latin typeface="Bookman Old Style" panose="02050604050505020204" pitchFamily="18" charset="0"/>
              </a:rPr>
              <a:t>Confusion Matrix:</a:t>
            </a:r>
          </a:p>
          <a:p>
            <a:r>
              <a:rPr lang="en-US" sz="1200" dirty="0">
                <a:latin typeface="Bookman Old Style" panose="02050604050505020204" pitchFamily="18" charset="0"/>
              </a:rPr>
              <a:t>Class 2 (performance rating 2): 21 were correctly classified, while 8 was misclassified as Class 3.</a:t>
            </a:r>
          </a:p>
          <a:p>
            <a:r>
              <a:rPr lang="en-US" sz="1200" dirty="0">
                <a:latin typeface="Bookman Old Style" panose="02050604050505020204" pitchFamily="18" charset="0"/>
              </a:rPr>
              <a:t>Class 3 (performance rating 3): 168 were correctly classified, with 7 misclassified as Class 2 and 9 as Class 3.</a:t>
            </a:r>
          </a:p>
          <a:p>
            <a:r>
              <a:rPr lang="en-US" sz="1200" dirty="0">
                <a:latin typeface="Bookman Old Style" panose="02050604050505020204" pitchFamily="18" charset="0"/>
              </a:rPr>
              <a:t>Class 4 (performance rating 4): 20 were correctly classified, but 7 was misclassified as Class 3.</a:t>
            </a:r>
          </a:p>
        </p:txBody>
      </p:sp>
    </p:spTree>
    <p:extLst>
      <p:ext uri="{BB962C8B-B14F-4D97-AF65-F5344CB8AC3E}">
        <p14:creationId xmlns:p14="http://schemas.microsoft.com/office/powerpoint/2010/main" val="33459138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FAECE0-A12C-4632-973D-A1D11C1A637A}"/>
              </a:ext>
            </a:extLst>
          </p:cNvPr>
          <p:cNvSpPr txBox="1"/>
          <p:nvPr/>
        </p:nvSpPr>
        <p:spPr>
          <a:xfrm>
            <a:off x="0" y="303144"/>
            <a:ext cx="6299200" cy="368300"/>
          </a:xfrm>
          <a:prstGeom prst="rect">
            <a:avLst/>
          </a:prstGeom>
          <a:noFill/>
        </p:spPr>
        <p:txBody>
          <a:bodyPr wrap="square" rtlCol="0">
            <a:spAutoFit/>
          </a:bodyPr>
          <a:lstStyle/>
          <a:p>
            <a:r>
              <a:rPr lang="en-US" dirty="0">
                <a:latin typeface="Bookman Old Style" panose="02050604050505020204" pitchFamily="18" charset="0"/>
              </a:rPr>
              <a:t>2. Random Forest Model</a:t>
            </a:r>
          </a:p>
        </p:txBody>
      </p:sp>
      <p:graphicFrame>
        <p:nvGraphicFramePr>
          <p:cNvPr id="3" name="Table 2">
            <a:extLst>
              <a:ext uri="{FF2B5EF4-FFF2-40B4-BE49-F238E27FC236}">
                <a16:creationId xmlns:a16="http://schemas.microsoft.com/office/drawing/2014/main" id="{BBB56369-6ABA-462B-98D4-70A19D9EFEDD}"/>
              </a:ext>
            </a:extLst>
          </p:cNvPr>
          <p:cNvGraphicFramePr>
            <a:graphicFrameLocks noGrp="1"/>
          </p:cNvGraphicFramePr>
          <p:nvPr>
            <p:extLst>
              <p:ext uri="{D42A27DB-BD31-4B8C-83A1-F6EECF244321}">
                <p14:modId xmlns:p14="http://schemas.microsoft.com/office/powerpoint/2010/main" val="2385882396"/>
              </p:ext>
            </p:extLst>
          </p:nvPr>
        </p:nvGraphicFramePr>
        <p:xfrm>
          <a:off x="121008" y="862425"/>
          <a:ext cx="5246123" cy="5313088"/>
        </p:xfrm>
        <a:graphic>
          <a:graphicData uri="http://schemas.openxmlformats.org/drawingml/2006/table">
            <a:tbl>
              <a:tblPr firstRow="1" firstCol="1" bandRow="1">
                <a:tableStyleId>{5C22544A-7EE6-4342-B048-85BDC9FD1C3A}</a:tableStyleId>
              </a:tblPr>
              <a:tblGrid>
                <a:gridCol w="1790429">
                  <a:extLst>
                    <a:ext uri="{9D8B030D-6E8A-4147-A177-3AD203B41FA5}">
                      <a16:colId xmlns:a16="http://schemas.microsoft.com/office/drawing/2014/main" val="2889385240"/>
                    </a:ext>
                  </a:extLst>
                </a:gridCol>
                <a:gridCol w="846746">
                  <a:extLst>
                    <a:ext uri="{9D8B030D-6E8A-4147-A177-3AD203B41FA5}">
                      <a16:colId xmlns:a16="http://schemas.microsoft.com/office/drawing/2014/main" val="2970040075"/>
                    </a:ext>
                  </a:extLst>
                </a:gridCol>
                <a:gridCol w="649172">
                  <a:extLst>
                    <a:ext uri="{9D8B030D-6E8A-4147-A177-3AD203B41FA5}">
                      <a16:colId xmlns:a16="http://schemas.microsoft.com/office/drawing/2014/main" val="3638073962"/>
                    </a:ext>
                  </a:extLst>
                </a:gridCol>
                <a:gridCol w="903196">
                  <a:extLst>
                    <a:ext uri="{9D8B030D-6E8A-4147-A177-3AD203B41FA5}">
                      <a16:colId xmlns:a16="http://schemas.microsoft.com/office/drawing/2014/main" val="4158279039"/>
                    </a:ext>
                  </a:extLst>
                </a:gridCol>
                <a:gridCol w="1056580">
                  <a:extLst>
                    <a:ext uri="{9D8B030D-6E8A-4147-A177-3AD203B41FA5}">
                      <a16:colId xmlns:a16="http://schemas.microsoft.com/office/drawing/2014/main" val="568830239"/>
                    </a:ext>
                  </a:extLst>
                </a:gridCol>
              </a:tblGrid>
              <a:tr h="433017">
                <a:tc gridSpan="5">
                  <a:txBody>
                    <a:bodyPr/>
                    <a:lstStyle/>
                    <a:p>
                      <a:pPr marL="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effectLst/>
                          <a:latin typeface="Bookman Old Style" panose="02050604050505020204" pitchFamily="18" charset="0"/>
                        </a:rPr>
                        <a:t>Accuracy Score: 0.94</a:t>
                      </a:r>
                      <a:endParaRPr lang="en-US" sz="105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16157352"/>
                  </a:ext>
                </a:extLst>
              </a:tr>
              <a:tr h="436259">
                <a:tc>
                  <a:txBody>
                    <a:bodyPr/>
                    <a:lstStyle/>
                    <a:p>
                      <a:pPr marL="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a:effectLst/>
                          <a:latin typeface="Bookman Old Style" panose="02050604050505020204" pitchFamily="18" charset="0"/>
                        </a:rPr>
                        <a:t>Classification Report:</a:t>
                      </a:r>
                      <a:endParaRPr lang="en-US" sz="105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5334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a:effectLst/>
                          <a:latin typeface="Bookman Old Style" panose="02050604050505020204" pitchFamily="18" charset="0"/>
                        </a:rPr>
                        <a:t>precision</a:t>
                      </a:r>
                      <a:endParaRPr lang="en-US" sz="105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2540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a:effectLst/>
                          <a:latin typeface="Bookman Old Style" panose="02050604050505020204" pitchFamily="18" charset="0"/>
                        </a:rPr>
                        <a:t>recall</a:t>
                      </a:r>
                      <a:endParaRPr lang="en-US" sz="105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5842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a:effectLst/>
                          <a:latin typeface="Bookman Old Style" panose="02050604050505020204" pitchFamily="18" charset="0"/>
                        </a:rPr>
                        <a:t>f1-score</a:t>
                      </a:r>
                      <a:endParaRPr lang="en-US" sz="105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048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a:effectLst/>
                          <a:latin typeface="Bookman Old Style" panose="02050604050505020204" pitchFamily="18" charset="0"/>
                        </a:rPr>
                        <a:t>support</a:t>
                      </a:r>
                      <a:endParaRPr lang="en-US" sz="105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43581048"/>
                  </a:ext>
                </a:extLst>
              </a:tr>
              <a:tr h="902834">
                <a:tc>
                  <a:txBody>
                    <a:bodyPr/>
                    <a:lstStyle/>
                    <a:p>
                      <a:pPr marL="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effectLst/>
                          <a:latin typeface="Bookman Old Style" panose="02050604050505020204" pitchFamily="18" charset="0"/>
                        </a:rPr>
                        <a:t>                                                             2</a:t>
                      </a:r>
                      <a:endParaRPr lang="en-US" sz="105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11430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effectLst/>
                          <a:latin typeface="Bookman Old Style" panose="02050604050505020204" pitchFamily="18" charset="0"/>
                        </a:rPr>
                        <a:t>0.87</a:t>
                      </a:r>
                      <a:endParaRPr lang="en-US" sz="105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16764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effectLst/>
                          <a:latin typeface="Bookman Old Style" panose="02050604050505020204" pitchFamily="18" charset="0"/>
                        </a:rPr>
                        <a:t>0.90</a:t>
                      </a:r>
                      <a:endParaRPr lang="en-US" sz="105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41402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effectLst/>
                          <a:latin typeface="Bookman Old Style" panose="02050604050505020204" pitchFamily="18" charset="0"/>
                        </a:rPr>
                        <a:t>0.88</a:t>
                      </a:r>
                      <a:endParaRPr lang="en-US" sz="105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68072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a:effectLst/>
                          <a:latin typeface="Bookman Old Style" panose="02050604050505020204" pitchFamily="18" charset="0"/>
                        </a:rPr>
                        <a:t>29</a:t>
                      </a:r>
                      <a:endParaRPr lang="en-US" sz="105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66118181"/>
                  </a:ext>
                </a:extLst>
              </a:tr>
              <a:tr h="906076">
                <a:tc>
                  <a:txBody>
                    <a:bodyPr/>
                    <a:lstStyle/>
                    <a:p>
                      <a:pPr marL="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effectLst/>
                          <a:latin typeface="Bookman Old Style" panose="02050604050505020204" pitchFamily="18" charset="0"/>
                        </a:rPr>
                        <a:t>                                                             3</a:t>
                      </a:r>
                      <a:endParaRPr lang="en-US" sz="105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11430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effectLst/>
                          <a:latin typeface="Bookman Old Style" panose="02050604050505020204" pitchFamily="18" charset="0"/>
                        </a:rPr>
                        <a:t>0.95</a:t>
                      </a:r>
                      <a:endParaRPr lang="en-US" sz="105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16764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effectLst/>
                          <a:latin typeface="Bookman Old Style" panose="02050604050505020204" pitchFamily="18" charset="0"/>
                        </a:rPr>
                        <a:t>0.97</a:t>
                      </a:r>
                      <a:endParaRPr lang="en-US" sz="105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41402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effectLst/>
                          <a:latin typeface="Bookman Old Style" panose="02050604050505020204" pitchFamily="18" charset="0"/>
                        </a:rPr>
                        <a:t>0.96</a:t>
                      </a:r>
                      <a:endParaRPr lang="en-US" sz="105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61976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a:effectLst/>
                          <a:latin typeface="Bookman Old Style" panose="02050604050505020204" pitchFamily="18" charset="0"/>
                        </a:rPr>
                        <a:t>184</a:t>
                      </a:r>
                      <a:endParaRPr lang="en-US" sz="105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81465829"/>
                  </a:ext>
                </a:extLst>
              </a:tr>
              <a:tr h="902834">
                <a:tc>
                  <a:txBody>
                    <a:bodyPr/>
                    <a:lstStyle/>
                    <a:p>
                      <a:pPr marL="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effectLst/>
                          <a:latin typeface="Bookman Old Style" panose="02050604050505020204" pitchFamily="18" charset="0"/>
                        </a:rPr>
                        <a:t>                                                             4</a:t>
                      </a:r>
                      <a:endParaRPr lang="en-US" sz="105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11430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effectLst/>
                          <a:latin typeface="Bookman Old Style" panose="02050604050505020204" pitchFamily="18" charset="0"/>
                        </a:rPr>
                        <a:t>0.95</a:t>
                      </a:r>
                      <a:endParaRPr lang="en-US" sz="105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13716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effectLst/>
                          <a:latin typeface="Bookman Old Style" panose="02050604050505020204" pitchFamily="18" charset="0"/>
                        </a:rPr>
                        <a:t>0.74</a:t>
                      </a:r>
                      <a:endParaRPr lang="en-US" sz="105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8354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effectLst/>
                          <a:latin typeface="Bookman Old Style" panose="02050604050505020204" pitchFamily="18" charset="0"/>
                        </a:rPr>
                        <a:t>0.83</a:t>
                      </a:r>
                      <a:endParaRPr lang="en-US" sz="105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61976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a:effectLst/>
                          <a:latin typeface="Bookman Old Style" panose="02050604050505020204" pitchFamily="18" charset="0"/>
                        </a:rPr>
                        <a:t>27</a:t>
                      </a:r>
                      <a:endParaRPr lang="en-US" sz="105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6727587"/>
                  </a:ext>
                </a:extLst>
              </a:tr>
              <a:tr h="433017">
                <a:tc gridSpan="5">
                  <a:txBody>
                    <a:bodyPr/>
                    <a:lstStyle/>
                    <a:p>
                      <a:pPr marL="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effectLst/>
                          <a:latin typeface="Bookman Old Style" panose="02050604050505020204" pitchFamily="18" charset="0"/>
                        </a:rPr>
                        <a:t> Confusion Matrix</a:t>
                      </a:r>
                      <a:endParaRPr lang="en-US" sz="105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5318895"/>
                  </a:ext>
                </a:extLst>
              </a:tr>
              <a:tr h="433017">
                <a:tc gridSpan="5">
                  <a:txBody>
                    <a:bodyPr/>
                    <a:lstStyle/>
                    <a:p>
                      <a:pPr marL="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effectLst/>
                          <a:latin typeface="Bookman Old Style" panose="02050604050505020204" pitchFamily="18" charset="0"/>
                        </a:rPr>
                        <a:t> [[  26  3  0]</a:t>
                      </a:r>
                      <a:endParaRPr lang="en-US" sz="105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95801415"/>
                  </a:ext>
                </a:extLst>
              </a:tr>
              <a:tr h="433017">
                <a:tc gridSpan="5">
                  <a:txBody>
                    <a:bodyPr/>
                    <a:lstStyle/>
                    <a:p>
                      <a:pPr marL="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effectLst/>
                          <a:latin typeface="Bookman Old Style" panose="02050604050505020204" pitchFamily="18" charset="0"/>
                        </a:rPr>
                        <a:t> [  4  179  1]</a:t>
                      </a:r>
                      <a:endParaRPr lang="en-US" sz="105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49967549"/>
                  </a:ext>
                </a:extLst>
              </a:tr>
              <a:tr h="433017">
                <a:tc gridSpan="5">
                  <a:txBody>
                    <a:bodyPr/>
                    <a:lstStyle/>
                    <a:p>
                      <a:pPr marL="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effectLst/>
                          <a:latin typeface="Bookman Old Style" panose="02050604050505020204" pitchFamily="18" charset="0"/>
                        </a:rPr>
                        <a:t> [  0  7  20]]</a:t>
                      </a:r>
                      <a:endParaRPr lang="en-US" sz="105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13102791"/>
                  </a:ext>
                </a:extLst>
              </a:tr>
            </a:tbl>
          </a:graphicData>
        </a:graphic>
      </p:graphicFrame>
      <p:sp>
        <p:nvSpPr>
          <p:cNvPr id="4" name="TextBox 3">
            <a:extLst>
              <a:ext uri="{FF2B5EF4-FFF2-40B4-BE49-F238E27FC236}">
                <a16:creationId xmlns:a16="http://schemas.microsoft.com/office/drawing/2014/main" id="{C050F547-FE5B-43E3-806E-E33A94BD69AD}"/>
              </a:ext>
            </a:extLst>
          </p:cNvPr>
          <p:cNvSpPr txBox="1"/>
          <p:nvPr/>
        </p:nvSpPr>
        <p:spPr>
          <a:xfrm>
            <a:off x="5648903" y="862424"/>
            <a:ext cx="6299200" cy="5632311"/>
          </a:xfrm>
          <a:prstGeom prst="rect">
            <a:avLst/>
          </a:prstGeom>
          <a:noFill/>
        </p:spPr>
        <p:txBody>
          <a:bodyPr wrap="square" rtlCol="0">
            <a:spAutoFit/>
          </a:bodyPr>
          <a:lstStyle/>
          <a:p>
            <a:pPr algn="l"/>
            <a:r>
              <a:rPr lang="en-US" sz="1200" b="1" i="0" dirty="0">
                <a:effectLst/>
                <a:latin typeface="Bookman Old Style" panose="02050604050505020204" pitchFamily="18" charset="0"/>
              </a:rPr>
              <a:t>Accuracy:</a:t>
            </a:r>
          </a:p>
          <a:p>
            <a:pPr algn="l">
              <a:buFont typeface="Arial" panose="020B0604020202020204" pitchFamily="34" charset="0"/>
              <a:buChar char="•"/>
            </a:pPr>
            <a:r>
              <a:rPr lang="en-US" sz="1200" b="0" i="0" dirty="0">
                <a:effectLst/>
                <a:latin typeface="Bookman Old Style" panose="02050604050505020204" pitchFamily="18" charset="0"/>
              </a:rPr>
              <a:t>94% of predictions are correct (either class 2,3, or 4). It shows that the model is a good fit.</a:t>
            </a:r>
          </a:p>
          <a:p>
            <a:pPr algn="l"/>
            <a:r>
              <a:rPr lang="en-US" sz="1200" b="1" i="0" dirty="0">
                <a:effectLst/>
                <a:latin typeface="Bookman Old Style" panose="02050604050505020204" pitchFamily="18" charset="0"/>
              </a:rPr>
              <a:t>Precision:</a:t>
            </a:r>
          </a:p>
          <a:p>
            <a:pPr algn="l">
              <a:buFont typeface="Arial" panose="020B0604020202020204" pitchFamily="34" charset="0"/>
              <a:buChar char="•"/>
            </a:pPr>
            <a:r>
              <a:rPr lang="en-US" sz="1200" b="0" i="0" dirty="0">
                <a:effectLst/>
                <a:latin typeface="Bookman Old Style" panose="02050604050505020204" pitchFamily="18" charset="0"/>
              </a:rPr>
              <a:t>For class 2 (performance rating 2): 87% of the predictions made as 0 were correct.</a:t>
            </a:r>
          </a:p>
          <a:p>
            <a:pPr algn="l">
              <a:buFont typeface="Arial" panose="020B0604020202020204" pitchFamily="34" charset="0"/>
              <a:buChar char="•"/>
            </a:pPr>
            <a:r>
              <a:rPr lang="en-US" sz="1200" b="0" i="0" dirty="0">
                <a:effectLst/>
                <a:latin typeface="Bookman Old Style" panose="02050604050505020204" pitchFamily="18" charset="0"/>
              </a:rPr>
              <a:t>For class 3 (performance rating 3): 95% of the predictions made as 1 were correct.</a:t>
            </a:r>
          </a:p>
          <a:p>
            <a:pPr algn="l">
              <a:buFont typeface="Arial" panose="020B0604020202020204" pitchFamily="34" charset="0"/>
              <a:buChar char="•"/>
            </a:pPr>
            <a:r>
              <a:rPr lang="en-US" sz="1200" b="0" i="0" dirty="0">
                <a:effectLst/>
                <a:latin typeface="Bookman Old Style" panose="02050604050505020204" pitchFamily="18" charset="0"/>
              </a:rPr>
              <a:t>For class 4 (performance rating 4): 95% of the predictions made as 2 were correct.</a:t>
            </a:r>
          </a:p>
          <a:p>
            <a:pPr algn="l"/>
            <a:r>
              <a:rPr lang="en-US" sz="1200" b="1" i="0" dirty="0">
                <a:effectLst/>
                <a:latin typeface="Bookman Old Style" panose="02050604050505020204" pitchFamily="18" charset="0"/>
              </a:rPr>
              <a:t>Recall:</a:t>
            </a:r>
          </a:p>
          <a:p>
            <a:pPr algn="l">
              <a:buFont typeface="Arial" panose="020B0604020202020204" pitchFamily="34" charset="0"/>
              <a:buChar char="•"/>
            </a:pPr>
            <a:r>
              <a:rPr lang="en-US" sz="1200" b="0" i="0" dirty="0">
                <a:effectLst/>
                <a:latin typeface="Bookman Old Style" panose="02050604050505020204" pitchFamily="18" charset="0"/>
              </a:rPr>
              <a:t>For class 2 (performance rating 2): 90% of actual 0 cases were correctly predicted.</a:t>
            </a:r>
          </a:p>
          <a:p>
            <a:pPr algn="l">
              <a:buFont typeface="Arial" panose="020B0604020202020204" pitchFamily="34" charset="0"/>
              <a:buChar char="•"/>
            </a:pPr>
            <a:r>
              <a:rPr lang="en-US" sz="1200" b="0" i="0" dirty="0">
                <a:effectLst/>
                <a:latin typeface="Bookman Old Style" panose="02050604050505020204" pitchFamily="18" charset="0"/>
              </a:rPr>
              <a:t>For class 3 (performance rating 3): 97% of actual 1 cases were correctly predicted.</a:t>
            </a:r>
          </a:p>
          <a:p>
            <a:pPr algn="l">
              <a:buFont typeface="Arial" panose="020B0604020202020204" pitchFamily="34" charset="0"/>
              <a:buChar char="•"/>
            </a:pPr>
            <a:r>
              <a:rPr lang="en-US" sz="1200" b="0" i="0" dirty="0">
                <a:effectLst/>
                <a:latin typeface="Bookman Old Style" panose="02050604050505020204" pitchFamily="18" charset="0"/>
              </a:rPr>
              <a:t>For class 4 (performance rating 4): 74% of actual 2 cases were correctly predicted.</a:t>
            </a:r>
          </a:p>
          <a:p>
            <a:pPr algn="l"/>
            <a:r>
              <a:rPr lang="en-US" sz="1200" b="1" i="0" dirty="0">
                <a:effectLst/>
                <a:latin typeface="Bookman Old Style" panose="02050604050505020204" pitchFamily="18" charset="0"/>
              </a:rPr>
              <a:t>F1-Score:</a:t>
            </a:r>
          </a:p>
          <a:p>
            <a:pPr algn="l">
              <a:buFont typeface="Arial" panose="020B0604020202020204" pitchFamily="34" charset="0"/>
              <a:buChar char="•"/>
            </a:pPr>
            <a:r>
              <a:rPr lang="en-US" sz="1200" b="0" i="0" dirty="0">
                <a:effectLst/>
                <a:latin typeface="Bookman Old Style" panose="02050604050505020204" pitchFamily="18" charset="0"/>
              </a:rPr>
              <a:t>A harmonic mean of precision and recall, reflecting the balance between false positives and false negatives:</a:t>
            </a:r>
          </a:p>
          <a:p>
            <a:pPr algn="l">
              <a:buFont typeface="Arial" panose="020B0604020202020204" pitchFamily="34" charset="0"/>
              <a:buChar char="•"/>
            </a:pPr>
            <a:r>
              <a:rPr lang="en-US" sz="1200" b="0" i="0" dirty="0">
                <a:effectLst/>
                <a:latin typeface="Bookman Old Style" panose="02050604050505020204" pitchFamily="18" charset="0"/>
              </a:rPr>
              <a:t>Class 2: 0.88 - Good overall performance for this class.</a:t>
            </a:r>
          </a:p>
          <a:p>
            <a:pPr algn="l">
              <a:buFont typeface="Arial" panose="020B0604020202020204" pitchFamily="34" charset="0"/>
              <a:buChar char="•"/>
            </a:pPr>
            <a:r>
              <a:rPr lang="en-US" sz="1200" b="0" i="0" dirty="0">
                <a:effectLst/>
                <a:latin typeface="Bookman Old Style" panose="02050604050505020204" pitchFamily="18" charset="0"/>
              </a:rPr>
              <a:t>Class 3: 0.96 - Strong performance for this class.</a:t>
            </a:r>
          </a:p>
          <a:p>
            <a:pPr algn="l">
              <a:buFont typeface="Arial" panose="020B0604020202020204" pitchFamily="34" charset="0"/>
              <a:buChar char="•"/>
            </a:pPr>
            <a:r>
              <a:rPr lang="en-US" sz="1200" b="0" i="0" dirty="0">
                <a:effectLst/>
                <a:latin typeface="Bookman Old Style" panose="02050604050505020204" pitchFamily="18" charset="0"/>
              </a:rPr>
              <a:t>Class 4: 0.83 - Good performance for this class.</a:t>
            </a:r>
          </a:p>
          <a:p>
            <a:pPr algn="l"/>
            <a:r>
              <a:rPr lang="en-US" sz="1200" b="1" i="0" dirty="0">
                <a:effectLst/>
                <a:latin typeface="Bookman Old Style" panose="02050604050505020204" pitchFamily="18" charset="0"/>
              </a:rPr>
              <a:t>Confusion Matrix:</a:t>
            </a:r>
          </a:p>
          <a:p>
            <a:pPr algn="l">
              <a:buFont typeface="Arial" panose="020B0604020202020204" pitchFamily="34" charset="0"/>
              <a:buChar char="•"/>
            </a:pPr>
            <a:r>
              <a:rPr lang="en-US" sz="1200" b="0" i="0" dirty="0">
                <a:effectLst/>
                <a:latin typeface="Bookman Old Style" panose="02050604050505020204" pitchFamily="18" charset="0"/>
              </a:rPr>
              <a:t>Class 2 (performance rating 2): 26 were correctly classified, while 3 was misclassified as Class 3.</a:t>
            </a:r>
          </a:p>
          <a:p>
            <a:pPr algn="l">
              <a:buFont typeface="Arial" panose="020B0604020202020204" pitchFamily="34" charset="0"/>
              <a:buChar char="•"/>
            </a:pPr>
            <a:r>
              <a:rPr lang="en-US" sz="1200" b="0" i="0" dirty="0">
                <a:effectLst/>
                <a:latin typeface="Bookman Old Style" panose="02050604050505020204" pitchFamily="18" charset="0"/>
              </a:rPr>
              <a:t>Class 3 (performance rating 3): 179 were correctly classified, with 4 misclassified as Class 2 and 1 as Class 3.</a:t>
            </a:r>
          </a:p>
          <a:p>
            <a:pPr algn="l">
              <a:buFont typeface="Arial" panose="020B0604020202020204" pitchFamily="34" charset="0"/>
              <a:buChar char="•"/>
            </a:pPr>
            <a:r>
              <a:rPr lang="en-US" sz="1200" b="0" i="0" dirty="0">
                <a:effectLst/>
                <a:latin typeface="Bookman Old Style" panose="02050604050505020204" pitchFamily="18" charset="0"/>
              </a:rPr>
              <a:t>Class 4 (performance rating 4): 20 were correctly classified, but 7 was misclassified as Class 3.</a:t>
            </a:r>
          </a:p>
        </p:txBody>
      </p:sp>
    </p:spTree>
    <p:extLst>
      <p:ext uri="{BB962C8B-B14F-4D97-AF65-F5344CB8AC3E}">
        <p14:creationId xmlns:p14="http://schemas.microsoft.com/office/powerpoint/2010/main" val="19941263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D36B480-A84B-4DDA-8E3F-E94ED0F5DB37}"/>
              </a:ext>
            </a:extLst>
          </p:cNvPr>
          <p:cNvGraphicFramePr>
            <a:graphicFrameLocks noGrp="1"/>
          </p:cNvGraphicFramePr>
          <p:nvPr>
            <p:extLst>
              <p:ext uri="{D42A27DB-BD31-4B8C-83A1-F6EECF244321}">
                <p14:modId xmlns:p14="http://schemas.microsoft.com/office/powerpoint/2010/main" val="408800362"/>
              </p:ext>
            </p:extLst>
          </p:nvPr>
        </p:nvGraphicFramePr>
        <p:xfrm>
          <a:off x="121007" y="861155"/>
          <a:ext cx="5285879" cy="5433628"/>
        </p:xfrm>
        <a:graphic>
          <a:graphicData uri="http://schemas.openxmlformats.org/drawingml/2006/table">
            <a:tbl>
              <a:tblPr firstRow="1" firstCol="1" bandRow="1">
                <a:tableStyleId>{5C22544A-7EE6-4342-B048-85BDC9FD1C3A}</a:tableStyleId>
              </a:tblPr>
              <a:tblGrid>
                <a:gridCol w="1803997">
                  <a:extLst>
                    <a:ext uri="{9D8B030D-6E8A-4147-A177-3AD203B41FA5}">
                      <a16:colId xmlns:a16="http://schemas.microsoft.com/office/drawing/2014/main" val="2889385240"/>
                    </a:ext>
                  </a:extLst>
                </a:gridCol>
                <a:gridCol w="853162">
                  <a:extLst>
                    <a:ext uri="{9D8B030D-6E8A-4147-A177-3AD203B41FA5}">
                      <a16:colId xmlns:a16="http://schemas.microsoft.com/office/drawing/2014/main" val="2970040075"/>
                    </a:ext>
                  </a:extLst>
                </a:gridCol>
                <a:gridCol w="654092">
                  <a:extLst>
                    <a:ext uri="{9D8B030D-6E8A-4147-A177-3AD203B41FA5}">
                      <a16:colId xmlns:a16="http://schemas.microsoft.com/office/drawing/2014/main" val="3638073962"/>
                    </a:ext>
                  </a:extLst>
                </a:gridCol>
                <a:gridCol w="910041">
                  <a:extLst>
                    <a:ext uri="{9D8B030D-6E8A-4147-A177-3AD203B41FA5}">
                      <a16:colId xmlns:a16="http://schemas.microsoft.com/office/drawing/2014/main" val="4158279039"/>
                    </a:ext>
                  </a:extLst>
                </a:gridCol>
                <a:gridCol w="1064587">
                  <a:extLst>
                    <a:ext uri="{9D8B030D-6E8A-4147-A177-3AD203B41FA5}">
                      <a16:colId xmlns:a16="http://schemas.microsoft.com/office/drawing/2014/main" val="568830239"/>
                    </a:ext>
                  </a:extLst>
                </a:gridCol>
              </a:tblGrid>
              <a:tr h="424255">
                <a:tc gridSpan="5">
                  <a:txBody>
                    <a:bodyPr/>
                    <a:lstStyle/>
                    <a:p>
                      <a:pPr marL="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effectLst/>
                          <a:latin typeface="Bookman Old Style" panose="02050604050505020204" pitchFamily="18" charset="0"/>
                        </a:rPr>
                        <a:t>Accuracy Score: 0.93</a:t>
                      </a:r>
                      <a:endParaRPr lang="en-US" sz="105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16157352"/>
                  </a:ext>
                </a:extLst>
              </a:tr>
              <a:tr h="427430">
                <a:tc>
                  <a:txBody>
                    <a:bodyPr/>
                    <a:lstStyle/>
                    <a:p>
                      <a:pPr marL="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a:effectLst/>
                          <a:latin typeface="Bookman Old Style" panose="02050604050505020204" pitchFamily="18" charset="0"/>
                        </a:rPr>
                        <a:t>Classification Report:</a:t>
                      </a:r>
                      <a:endParaRPr lang="en-US" sz="105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5334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a:effectLst/>
                          <a:latin typeface="Bookman Old Style" panose="02050604050505020204" pitchFamily="18" charset="0"/>
                        </a:rPr>
                        <a:t>precision</a:t>
                      </a:r>
                      <a:endParaRPr lang="en-US" sz="105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2540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a:effectLst/>
                          <a:latin typeface="Bookman Old Style" panose="02050604050505020204" pitchFamily="18" charset="0"/>
                        </a:rPr>
                        <a:t>recall</a:t>
                      </a:r>
                      <a:endParaRPr lang="en-US" sz="105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5842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a:effectLst/>
                          <a:latin typeface="Bookman Old Style" panose="02050604050505020204" pitchFamily="18" charset="0"/>
                        </a:rPr>
                        <a:t>f1-score</a:t>
                      </a:r>
                      <a:endParaRPr lang="en-US" sz="105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048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a:effectLst/>
                          <a:latin typeface="Bookman Old Style" panose="02050604050505020204" pitchFamily="18" charset="0"/>
                        </a:rPr>
                        <a:t>support</a:t>
                      </a:r>
                      <a:endParaRPr lang="en-US" sz="105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43581048"/>
                  </a:ext>
                </a:extLst>
              </a:tr>
              <a:tr h="884562">
                <a:tc>
                  <a:txBody>
                    <a:bodyPr/>
                    <a:lstStyle/>
                    <a:p>
                      <a:pPr marL="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effectLst/>
                          <a:latin typeface="Bookman Old Style" panose="02050604050505020204" pitchFamily="18" charset="0"/>
                        </a:rPr>
                        <a:t>                                                             2</a:t>
                      </a:r>
                      <a:endParaRPr lang="en-US" sz="105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11430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effectLst/>
                          <a:latin typeface="Bookman Old Style" panose="02050604050505020204" pitchFamily="18" charset="0"/>
                        </a:rPr>
                        <a:t>0.86</a:t>
                      </a:r>
                      <a:endParaRPr lang="en-US" sz="105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16764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effectLst/>
                          <a:latin typeface="Bookman Old Style" panose="02050604050505020204" pitchFamily="18" charset="0"/>
                        </a:rPr>
                        <a:t>0.83</a:t>
                      </a:r>
                      <a:endParaRPr lang="en-US" sz="105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41402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effectLst/>
                          <a:latin typeface="Bookman Old Style" panose="02050604050505020204" pitchFamily="18" charset="0"/>
                        </a:rPr>
                        <a:t>0.84</a:t>
                      </a:r>
                      <a:endParaRPr lang="en-US" sz="105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68072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a:effectLst/>
                          <a:latin typeface="Bookman Old Style" panose="02050604050505020204" pitchFamily="18" charset="0"/>
                        </a:rPr>
                        <a:t>29</a:t>
                      </a:r>
                      <a:endParaRPr lang="en-US" sz="105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66118181"/>
                  </a:ext>
                </a:extLst>
              </a:tr>
              <a:tr h="884562">
                <a:tc>
                  <a:txBody>
                    <a:bodyPr/>
                    <a:lstStyle/>
                    <a:p>
                      <a:pPr marL="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effectLst/>
                          <a:latin typeface="Bookman Old Style" panose="02050604050505020204" pitchFamily="18" charset="0"/>
                        </a:rPr>
                        <a:t>                                                             3</a:t>
                      </a:r>
                      <a:endParaRPr lang="en-US" sz="105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11430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effectLst/>
                          <a:latin typeface="Bookman Old Style" panose="02050604050505020204" pitchFamily="18" charset="0"/>
                        </a:rPr>
                        <a:t>0.94</a:t>
                      </a:r>
                      <a:endParaRPr lang="en-US" sz="105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16764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effectLst/>
                          <a:latin typeface="Bookman Old Style" panose="02050604050505020204" pitchFamily="18" charset="0"/>
                        </a:rPr>
                        <a:t>0.97</a:t>
                      </a:r>
                      <a:endParaRPr lang="en-US" sz="105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41402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effectLst/>
                          <a:latin typeface="Bookman Old Style" panose="02050604050505020204" pitchFamily="18" charset="0"/>
                        </a:rPr>
                        <a:t>0.95</a:t>
                      </a:r>
                      <a:endParaRPr lang="en-US" sz="105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61976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a:effectLst/>
                          <a:latin typeface="Bookman Old Style" panose="02050604050505020204" pitchFamily="18" charset="0"/>
                        </a:rPr>
                        <a:t>184</a:t>
                      </a:r>
                      <a:endParaRPr lang="en-US" sz="105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81465829"/>
                  </a:ext>
                </a:extLst>
              </a:tr>
              <a:tr h="884562">
                <a:tc>
                  <a:txBody>
                    <a:bodyPr/>
                    <a:lstStyle/>
                    <a:p>
                      <a:pPr marL="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effectLst/>
                          <a:latin typeface="Bookman Old Style" panose="02050604050505020204" pitchFamily="18" charset="0"/>
                        </a:rPr>
                        <a:t>                                                             4</a:t>
                      </a:r>
                      <a:endParaRPr lang="en-US" sz="105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11430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effectLst/>
                          <a:latin typeface="Bookman Old Style" panose="02050604050505020204" pitchFamily="18" charset="0"/>
                        </a:rPr>
                        <a:t>0.91</a:t>
                      </a:r>
                      <a:endParaRPr lang="en-US" sz="105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13716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effectLst/>
                          <a:latin typeface="Bookman Old Style" panose="02050604050505020204" pitchFamily="18" charset="0"/>
                        </a:rPr>
                        <a:t>0.74</a:t>
                      </a:r>
                      <a:endParaRPr lang="en-US" sz="105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8354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effectLst/>
                          <a:latin typeface="Bookman Old Style" panose="02050604050505020204" pitchFamily="18" charset="0"/>
                        </a:rPr>
                        <a:t>0.82</a:t>
                      </a:r>
                      <a:endParaRPr lang="en-US" sz="105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61976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a:effectLst/>
                          <a:latin typeface="Bookman Old Style" panose="02050604050505020204" pitchFamily="18" charset="0"/>
                        </a:rPr>
                        <a:t>27</a:t>
                      </a:r>
                      <a:endParaRPr lang="en-US" sz="105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6727587"/>
                  </a:ext>
                </a:extLst>
              </a:tr>
              <a:tr h="424255">
                <a:tc gridSpan="5">
                  <a:txBody>
                    <a:bodyPr/>
                    <a:lstStyle/>
                    <a:p>
                      <a:pPr marL="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effectLst/>
                          <a:latin typeface="Bookman Old Style" panose="02050604050505020204" pitchFamily="18" charset="0"/>
                        </a:rPr>
                        <a:t> Confusion Matrix</a:t>
                      </a:r>
                      <a:endParaRPr lang="en-US" sz="105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5318895"/>
                  </a:ext>
                </a:extLst>
              </a:tr>
              <a:tr h="424255">
                <a:tc gridSpan="5">
                  <a:txBody>
                    <a:bodyPr/>
                    <a:lstStyle/>
                    <a:p>
                      <a:pPr marL="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effectLst/>
                          <a:latin typeface="Bookman Old Style" panose="02050604050505020204" pitchFamily="18" charset="0"/>
                        </a:rPr>
                        <a:t> [[ 24   5    0]</a:t>
                      </a:r>
                      <a:endParaRPr lang="en-US" sz="105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95801415"/>
                  </a:ext>
                </a:extLst>
              </a:tr>
              <a:tr h="424255">
                <a:tc gridSpan="5">
                  <a:txBody>
                    <a:bodyPr/>
                    <a:lstStyle/>
                    <a:p>
                      <a:pPr marL="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effectLst/>
                          <a:latin typeface="Bookman Old Style" panose="02050604050505020204" pitchFamily="18" charset="0"/>
                        </a:rPr>
                        <a:t> [  4 178   2]</a:t>
                      </a:r>
                      <a:endParaRPr lang="en-US" sz="105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49967549"/>
                  </a:ext>
                </a:extLst>
              </a:tr>
              <a:tr h="655492">
                <a:tc gridSpan="5">
                  <a:txBody>
                    <a:bodyPr/>
                    <a:lstStyle/>
                    <a:p>
                      <a:pPr marL="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effectLst/>
                          <a:latin typeface="Bookman Old Style" panose="02050604050505020204" pitchFamily="18" charset="0"/>
                        </a:rPr>
                        <a:t> [  0   7    20]]</a:t>
                      </a:r>
                      <a:endParaRPr lang="en-US" sz="105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13102791"/>
                  </a:ext>
                </a:extLst>
              </a:tr>
            </a:tbl>
          </a:graphicData>
        </a:graphic>
      </p:graphicFrame>
      <p:sp>
        <p:nvSpPr>
          <p:cNvPr id="4" name="TextBox 3">
            <a:extLst>
              <a:ext uri="{FF2B5EF4-FFF2-40B4-BE49-F238E27FC236}">
                <a16:creationId xmlns:a16="http://schemas.microsoft.com/office/drawing/2014/main" id="{5A0DE27C-8BC8-48EB-AE95-63D2774B5722}"/>
              </a:ext>
            </a:extLst>
          </p:cNvPr>
          <p:cNvSpPr txBox="1"/>
          <p:nvPr/>
        </p:nvSpPr>
        <p:spPr>
          <a:xfrm>
            <a:off x="198783" y="211001"/>
            <a:ext cx="5671930" cy="369332"/>
          </a:xfrm>
          <a:prstGeom prst="rect">
            <a:avLst/>
          </a:prstGeom>
          <a:noFill/>
        </p:spPr>
        <p:txBody>
          <a:bodyPr wrap="square" rtlCol="0">
            <a:spAutoFit/>
          </a:bodyPr>
          <a:lstStyle/>
          <a:p>
            <a:r>
              <a:rPr lang="en-US" dirty="0">
                <a:latin typeface="Bookman Old Style" panose="02050604050505020204" pitchFamily="18" charset="0"/>
              </a:rPr>
              <a:t>3.  Gradient Boosting Model</a:t>
            </a:r>
          </a:p>
        </p:txBody>
      </p:sp>
      <p:sp>
        <p:nvSpPr>
          <p:cNvPr id="5" name="TextBox 4">
            <a:extLst>
              <a:ext uri="{FF2B5EF4-FFF2-40B4-BE49-F238E27FC236}">
                <a16:creationId xmlns:a16="http://schemas.microsoft.com/office/drawing/2014/main" id="{A52A9C55-53E5-4CAC-9B64-5E1BA0997832}"/>
              </a:ext>
            </a:extLst>
          </p:cNvPr>
          <p:cNvSpPr txBox="1"/>
          <p:nvPr/>
        </p:nvSpPr>
        <p:spPr>
          <a:xfrm>
            <a:off x="5526157" y="580333"/>
            <a:ext cx="6467060" cy="4708981"/>
          </a:xfrm>
          <a:prstGeom prst="rect">
            <a:avLst/>
          </a:prstGeom>
          <a:noFill/>
        </p:spPr>
        <p:txBody>
          <a:bodyPr wrap="square" rtlCol="0">
            <a:spAutoFit/>
          </a:bodyPr>
          <a:lstStyle/>
          <a:p>
            <a:pPr algn="l"/>
            <a:r>
              <a:rPr lang="en-US" sz="1200" b="0" i="0" dirty="0">
                <a:effectLst/>
                <a:latin typeface="Bookman Old Style" panose="02050604050505020204" pitchFamily="18" charset="0"/>
              </a:rPr>
              <a:t>Accuracy:</a:t>
            </a:r>
          </a:p>
          <a:p>
            <a:pPr algn="l"/>
            <a:r>
              <a:rPr lang="en-US" sz="1200" b="0" i="0" dirty="0">
                <a:effectLst/>
                <a:latin typeface="Bookman Old Style" panose="02050604050505020204" pitchFamily="18" charset="0"/>
              </a:rPr>
              <a:t>93% of predictions are correct (either class 2,3, or 4). It shows that the model is a good fit.</a:t>
            </a:r>
          </a:p>
          <a:p>
            <a:pPr algn="l"/>
            <a:r>
              <a:rPr lang="en-US" sz="1200" b="0" i="0" dirty="0">
                <a:effectLst/>
                <a:latin typeface="Bookman Old Style" panose="02050604050505020204" pitchFamily="18" charset="0"/>
              </a:rPr>
              <a:t>Precision:</a:t>
            </a:r>
          </a:p>
          <a:p>
            <a:pPr algn="l"/>
            <a:r>
              <a:rPr lang="en-US" sz="1200" b="0" i="0" dirty="0">
                <a:effectLst/>
                <a:latin typeface="Bookman Old Style" panose="02050604050505020204" pitchFamily="18" charset="0"/>
              </a:rPr>
              <a:t>For class 2 (performance rating 2): 86% of the predictions made as 0 were correct.</a:t>
            </a:r>
          </a:p>
          <a:p>
            <a:pPr algn="l"/>
            <a:r>
              <a:rPr lang="en-US" sz="1200" b="0" i="0" dirty="0">
                <a:effectLst/>
                <a:latin typeface="Bookman Old Style" panose="02050604050505020204" pitchFamily="18" charset="0"/>
              </a:rPr>
              <a:t>For class 3 (performance rating 3): 94% of the predictions made as 1 were correct.</a:t>
            </a:r>
          </a:p>
          <a:p>
            <a:pPr algn="l"/>
            <a:r>
              <a:rPr lang="en-US" sz="1200" b="0" i="0" dirty="0">
                <a:effectLst/>
                <a:latin typeface="Bookman Old Style" panose="02050604050505020204" pitchFamily="18" charset="0"/>
              </a:rPr>
              <a:t>For class 4 (performance rating 4): 91% of the predictions made as 2 were correct.</a:t>
            </a:r>
          </a:p>
          <a:p>
            <a:pPr algn="l"/>
            <a:r>
              <a:rPr lang="en-US" sz="1200" b="0" i="0" dirty="0">
                <a:effectLst/>
                <a:latin typeface="Bookman Old Style" panose="02050604050505020204" pitchFamily="18" charset="0"/>
              </a:rPr>
              <a:t>Recall:</a:t>
            </a:r>
          </a:p>
          <a:p>
            <a:pPr algn="l"/>
            <a:r>
              <a:rPr lang="en-US" sz="1200" b="0" i="0" dirty="0">
                <a:effectLst/>
                <a:latin typeface="Bookman Old Style" panose="02050604050505020204" pitchFamily="18" charset="0"/>
              </a:rPr>
              <a:t>For class 2 (performance rating 2): 83% of actual 0 cases were correctly predicted.</a:t>
            </a:r>
          </a:p>
          <a:p>
            <a:pPr algn="l"/>
            <a:r>
              <a:rPr lang="en-US" sz="1200" b="0" i="0" dirty="0">
                <a:effectLst/>
                <a:latin typeface="Bookman Old Style" panose="02050604050505020204" pitchFamily="18" charset="0"/>
              </a:rPr>
              <a:t>For class 3 (performance rating 3): 97% of actual 1 cases were correctly predicted.</a:t>
            </a:r>
          </a:p>
          <a:p>
            <a:pPr algn="l"/>
            <a:r>
              <a:rPr lang="en-US" sz="1200" b="0" i="0" dirty="0">
                <a:effectLst/>
                <a:latin typeface="Bookman Old Style" panose="02050604050505020204" pitchFamily="18" charset="0"/>
              </a:rPr>
              <a:t>For class 4 (performance rating 4): 74% of actual 2 cases were correctly predicted.</a:t>
            </a:r>
          </a:p>
          <a:p>
            <a:pPr algn="l"/>
            <a:r>
              <a:rPr lang="en-US" sz="1200" b="0" i="0" dirty="0">
                <a:effectLst/>
                <a:latin typeface="Bookman Old Style" panose="02050604050505020204" pitchFamily="18" charset="0"/>
              </a:rPr>
              <a:t>F1-Score:</a:t>
            </a:r>
          </a:p>
          <a:p>
            <a:pPr algn="l"/>
            <a:r>
              <a:rPr lang="en-US" sz="1200" b="0" i="0" dirty="0">
                <a:effectLst/>
                <a:latin typeface="Bookman Old Style" panose="02050604050505020204" pitchFamily="18" charset="0"/>
              </a:rPr>
              <a:t>A harmonic mean of precision and recall, reflecting the balance between false positives and false negatives:</a:t>
            </a:r>
          </a:p>
          <a:p>
            <a:pPr algn="l"/>
            <a:r>
              <a:rPr lang="en-US" sz="1200" b="0" i="0" dirty="0">
                <a:effectLst/>
                <a:latin typeface="Bookman Old Style" panose="02050604050505020204" pitchFamily="18" charset="0"/>
              </a:rPr>
              <a:t>Class 2: 0.84 - Good overall performance for this class.</a:t>
            </a:r>
          </a:p>
          <a:p>
            <a:pPr algn="l"/>
            <a:r>
              <a:rPr lang="en-US" sz="1200" b="0" i="0" dirty="0">
                <a:effectLst/>
                <a:latin typeface="Bookman Old Style" panose="02050604050505020204" pitchFamily="18" charset="0"/>
              </a:rPr>
              <a:t>Class 3: 0.95 - Strong performance for this class.</a:t>
            </a:r>
          </a:p>
          <a:p>
            <a:pPr algn="l"/>
            <a:r>
              <a:rPr lang="en-US" sz="1200" b="0" i="0" dirty="0">
                <a:effectLst/>
                <a:latin typeface="Bookman Old Style" panose="02050604050505020204" pitchFamily="18" charset="0"/>
              </a:rPr>
              <a:t>Class 4: 0.82 - Good performance for this class.</a:t>
            </a:r>
          </a:p>
          <a:p>
            <a:pPr algn="l"/>
            <a:r>
              <a:rPr lang="en-US" sz="1200" b="0" i="0" dirty="0">
                <a:effectLst/>
                <a:latin typeface="Bookman Old Style" panose="02050604050505020204" pitchFamily="18" charset="0"/>
              </a:rPr>
              <a:t>Confusion Matrix:</a:t>
            </a:r>
          </a:p>
          <a:p>
            <a:pPr algn="l"/>
            <a:r>
              <a:rPr lang="en-US" sz="1200" b="0" i="0" dirty="0">
                <a:effectLst/>
                <a:latin typeface="Bookman Old Style" panose="02050604050505020204" pitchFamily="18" charset="0"/>
              </a:rPr>
              <a:t>Class 2 (performance rating 2): 24 were correctly classified, while 5 was misclassified as Class 3.</a:t>
            </a:r>
          </a:p>
          <a:p>
            <a:pPr algn="l"/>
            <a:r>
              <a:rPr lang="en-US" sz="1200" b="0" i="0" dirty="0">
                <a:effectLst/>
                <a:latin typeface="Bookman Old Style" panose="02050604050505020204" pitchFamily="18" charset="0"/>
              </a:rPr>
              <a:t>Class 3 (performance rating 3): 178 were correctly classified, with 4 misclassified as Class 2 and 2 as Class 3.</a:t>
            </a:r>
          </a:p>
          <a:p>
            <a:pPr algn="l"/>
            <a:r>
              <a:rPr lang="en-US" sz="1200" b="0" i="0" dirty="0">
                <a:effectLst/>
                <a:latin typeface="Bookman Old Style" panose="02050604050505020204" pitchFamily="18" charset="0"/>
              </a:rPr>
              <a:t>Class 4 (performance rating 4): 20 were correctly classified, but 7 was misclassified as Class 3.</a:t>
            </a:r>
          </a:p>
          <a:p>
            <a:pPr algn="l"/>
            <a:r>
              <a:rPr lang="en-US" sz="1200" b="0" i="0" dirty="0">
                <a:effectLst/>
                <a:latin typeface="Bookman Old Style" panose="02050604050505020204" pitchFamily="18" charset="0"/>
              </a:rPr>
              <a:t>Selection deleted</a:t>
            </a:r>
          </a:p>
        </p:txBody>
      </p:sp>
    </p:spTree>
    <p:extLst>
      <p:ext uri="{BB962C8B-B14F-4D97-AF65-F5344CB8AC3E}">
        <p14:creationId xmlns:p14="http://schemas.microsoft.com/office/powerpoint/2010/main" val="11959884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C04127-339A-420E-964E-6010661F42FD}"/>
              </a:ext>
            </a:extLst>
          </p:cNvPr>
          <p:cNvSpPr/>
          <p:nvPr/>
        </p:nvSpPr>
        <p:spPr>
          <a:xfrm>
            <a:off x="1" y="0"/>
            <a:ext cx="5106572"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8C58CB6-FA62-4634-BA67-743C1EB7FD37}"/>
              </a:ext>
            </a:extLst>
          </p:cNvPr>
          <p:cNvSpPr txBox="1"/>
          <p:nvPr/>
        </p:nvSpPr>
        <p:spPr>
          <a:xfrm>
            <a:off x="0" y="239150"/>
            <a:ext cx="5641144" cy="1323439"/>
          </a:xfrm>
          <a:prstGeom prst="rect">
            <a:avLst/>
          </a:prstGeom>
          <a:noFill/>
        </p:spPr>
        <p:txBody>
          <a:bodyPr wrap="square" rtlCol="0">
            <a:spAutoFit/>
          </a:bodyPr>
          <a:lstStyle/>
          <a:p>
            <a:r>
              <a:rPr lang="en-US" sz="4000" b="1" dirty="0">
                <a:solidFill>
                  <a:schemeClr val="bg1"/>
                </a:solidFill>
                <a:latin typeface="Century Gothic" panose="020B0502020202020204" pitchFamily="34" charset="0"/>
              </a:rPr>
              <a:t>Final Model and Insights</a:t>
            </a:r>
          </a:p>
        </p:txBody>
      </p:sp>
      <p:sp>
        <p:nvSpPr>
          <p:cNvPr id="5" name="TextBox 4">
            <a:extLst>
              <a:ext uri="{FF2B5EF4-FFF2-40B4-BE49-F238E27FC236}">
                <a16:creationId xmlns:a16="http://schemas.microsoft.com/office/drawing/2014/main" id="{9680F1EF-30B6-4381-A9C2-76F57AFF0E01}"/>
              </a:ext>
            </a:extLst>
          </p:cNvPr>
          <p:cNvSpPr txBox="1"/>
          <p:nvPr/>
        </p:nvSpPr>
        <p:spPr>
          <a:xfrm>
            <a:off x="1" y="1458136"/>
            <a:ext cx="5106571" cy="4801314"/>
          </a:xfrm>
          <a:prstGeom prst="rect">
            <a:avLst/>
          </a:prstGeom>
          <a:noFill/>
        </p:spPr>
        <p:txBody>
          <a:bodyPr wrap="square" rtlCol="0">
            <a:spAutoFit/>
          </a:bodyPr>
          <a:lstStyle/>
          <a:p>
            <a:r>
              <a:rPr lang="en-US" b="1" dirty="0">
                <a:solidFill>
                  <a:schemeClr val="bg1"/>
                </a:solidFill>
                <a:latin typeface="Bookman Old Style" panose="02050604050505020204" pitchFamily="18" charset="0"/>
              </a:rPr>
              <a:t>Final Model</a:t>
            </a:r>
          </a:p>
          <a:p>
            <a:r>
              <a:rPr lang="en-US" dirty="0">
                <a:solidFill>
                  <a:schemeClr val="bg1"/>
                </a:solidFill>
                <a:latin typeface="Bookman Old Style" panose="02050604050505020204" pitchFamily="18" charset="0"/>
              </a:rPr>
              <a:t>Random Forest Model. This is because of its high accuracy and performance since it has high F1 scores compared to the other models. </a:t>
            </a:r>
          </a:p>
          <a:p>
            <a:r>
              <a:rPr lang="en-US" b="1" dirty="0">
                <a:solidFill>
                  <a:schemeClr val="bg1"/>
                </a:solidFill>
                <a:latin typeface="Bookman Old Style" panose="02050604050505020204" pitchFamily="18" charset="0"/>
              </a:rPr>
              <a:t>Key Insights:</a:t>
            </a:r>
          </a:p>
          <a:p>
            <a:pPr>
              <a:buFont typeface="Arial" panose="020B0604020202020204" pitchFamily="34" charset="0"/>
              <a:buChar char="•"/>
            </a:pPr>
            <a:r>
              <a:rPr lang="en-US" b="1" dirty="0">
                <a:solidFill>
                  <a:schemeClr val="bg1"/>
                </a:solidFill>
                <a:latin typeface="Bookman Old Style" panose="02050604050505020204" pitchFamily="18" charset="0"/>
              </a:rPr>
              <a:t>Employee Work Environment  </a:t>
            </a:r>
            <a:r>
              <a:rPr lang="en-US" dirty="0">
                <a:solidFill>
                  <a:schemeClr val="bg1"/>
                </a:solidFill>
                <a:latin typeface="Bookman Old Style" panose="02050604050505020204" pitchFamily="18" charset="0"/>
              </a:rPr>
              <a:t>is the most influential  in predicting  Performance Ratings followed by </a:t>
            </a:r>
            <a:r>
              <a:rPr lang="en-US" b="1" dirty="0">
                <a:solidFill>
                  <a:schemeClr val="bg1"/>
                </a:solidFill>
                <a:latin typeface="Bookman Old Style" panose="02050604050505020204" pitchFamily="18" charset="0"/>
              </a:rPr>
              <a:t>Last Salary Hike </a:t>
            </a:r>
            <a:r>
              <a:rPr lang="en-US" dirty="0">
                <a:solidFill>
                  <a:schemeClr val="bg1"/>
                </a:solidFill>
                <a:latin typeface="Bookman Old Style" panose="02050604050505020204" pitchFamily="18" charset="0"/>
              </a:rPr>
              <a:t>and </a:t>
            </a:r>
            <a:r>
              <a:rPr lang="en-US" b="1" dirty="0">
                <a:solidFill>
                  <a:schemeClr val="bg1"/>
                </a:solidFill>
                <a:latin typeface="Bookman Old Style" panose="02050604050505020204" pitchFamily="18" charset="0"/>
              </a:rPr>
              <a:t>Years Since Last Promotion </a:t>
            </a:r>
            <a:r>
              <a:rPr lang="en-US" dirty="0">
                <a:solidFill>
                  <a:schemeClr val="bg1"/>
                </a:solidFill>
                <a:latin typeface="Bookman Old Style" panose="02050604050505020204" pitchFamily="18" charset="0"/>
              </a:rPr>
              <a:t>as shown in the feature importance bar plot. They are the </a:t>
            </a:r>
            <a:r>
              <a:rPr lang="en-US" b="1" dirty="0">
                <a:solidFill>
                  <a:schemeClr val="bg1"/>
                </a:solidFill>
                <a:latin typeface="Bookman Old Style" panose="02050604050505020204" pitchFamily="18" charset="0"/>
              </a:rPr>
              <a:t>best 3 features.</a:t>
            </a:r>
          </a:p>
          <a:p>
            <a:pPr>
              <a:buFont typeface="Arial" panose="020B0604020202020204" pitchFamily="34" charset="0"/>
              <a:buChar char="•"/>
            </a:pPr>
            <a:r>
              <a:rPr lang="en-US" dirty="0">
                <a:solidFill>
                  <a:schemeClr val="bg1"/>
                </a:solidFill>
                <a:latin typeface="Bookman Old Style" panose="02050604050505020204" pitchFamily="18" charset="0"/>
              </a:rPr>
              <a:t>Addressing disparities across departments, ensuring fair compensation adjustments, and work promotions initiatives can enhance overall workforce efficiency and satisfaction.</a:t>
            </a:r>
            <a:endParaRPr lang="en-US" b="1" dirty="0">
              <a:solidFill>
                <a:schemeClr val="bg1"/>
              </a:solidFill>
              <a:latin typeface="Bookman Old Style" panose="02050604050505020204" pitchFamily="18" charset="0"/>
            </a:endParaRPr>
          </a:p>
        </p:txBody>
      </p:sp>
      <p:sp>
        <p:nvSpPr>
          <p:cNvPr id="9" name="Rectangle 8">
            <a:extLst>
              <a:ext uri="{FF2B5EF4-FFF2-40B4-BE49-F238E27FC236}">
                <a16:creationId xmlns:a16="http://schemas.microsoft.com/office/drawing/2014/main" id="{EB95C7FD-BD34-4FC6-8903-B6569DB8C93E}"/>
              </a:ext>
            </a:extLst>
          </p:cNvPr>
          <p:cNvSpPr/>
          <p:nvPr/>
        </p:nvSpPr>
        <p:spPr>
          <a:xfrm>
            <a:off x="5181600" y="239150"/>
            <a:ext cx="6860343" cy="6379700"/>
          </a:xfrm>
          <a:prstGeom prst="rect">
            <a:avLst/>
          </a:prstGeom>
          <a:blipFill>
            <a:blip r:embed="rId3"/>
            <a:srcRect/>
            <a:stretch>
              <a:fillRect t="5926" r="-60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29888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FFE9C3-8142-4B7A-BEE5-82BF1140767A}"/>
              </a:ext>
            </a:extLst>
          </p:cNvPr>
          <p:cNvSpPr txBox="1"/>
          <p:nvPr/>
        </p:nvSpPr>
        <p:spPr>
          <a:xfrm>
            <a:off x="5029200" y="428177"/>
            <a:ext cx="6753497" cy="6001643"/>
          </a:xfrm>
          <a:prstGeom prst="rect">
            <a:avLst/>
          </a:prstGeom>
          <a:noFill/>
        </p:spPr>
        <p:txBody>
          <a:bodyPr wrap="square" rtlCol="0">
            <a:spAutoFit/>
          </a:bodyPr>
          <a:lstStyle/>
          <a:p>
            <a:r>
              <a:rPr lang="en-US" sz="2400" b="1" dirty="0">
                <a:latin typeface="Century Gothic" panose="020B0502020202020204" pitchFamily="34" charset="0"/>
                <a:cs typeface="Poppins" panose="00000500000000000000" pitchFamily="2" charset="0"/>
              </a:rPr>
              <a:t>Recommendations</a:t>
            </a:r>
          </a:p>
          <a:p>
            <a:pPr>
              <a:buFont typeface="Arial" panose="020B0604020202020204" pitchFamily="34" charset="0"/>
              <a:buChar char="•"/>
            </a:pPr>
            <a:r>
              <a:rPr lang="en-US" sz="1400" b="1" i="0" dirty="0">
                <a:effectLst/>
                <a:latin typeface="Bookman Old Style" panose="02050604050505020204" pitchFamily="18" charset="0"/>
              </a:rPr>
              <a:t>Improve Workplace Satisfaction</a:t>
            </a:r>
            <a:r>
              <a:rPr lang="en-US" sz="1400" b="0" i="0" dirty="0">
                <a:effectLst/>
                <a:latin typeface="Bookman Old Style" panose="02050604050505020204" pitchFamily="18" charset="0"/>
              </a:rPr>
              <a:t>- Since environment satisfaction is the most influential factor, organizations should invest in employee well-being by fostering a positive work culture, offering flexible work arrangements, and ensuring job security.</a:t>
            </a:r>
          </a:p>
          <a:p>
            <a:pPr>
              <a:buFont typeface="Arial" panose="020B0604020202020204" pitchFamily="34" charset="0"/>
              <a:buChar char="•"/>
            </a:pPr>
            <a:r>
              <a:rPr lang="en-US" sz="1400" b="1" dirty="0">
                <a:latin typeface="Bookman Old Style" panose="02050604050505020204" pitchFamily="18" charset="0"/>
                <a:cs typeface="Poppins" panose="00000500000000000000" pitchFamily="2" charset="0"/>
              </a:rPr>
              <a:t>Better Pay &amp; Work-Life Balance</a:t>
            </a:r>
            <a:r>
              <a:rPr lang="en-US" sz="1400" dirty="0">
                <a:latin typeface="Bookman Old Style" panose="02050604050505020204" pitchFamily="18" charset="0"/>
                <a:cs typeface="Poppins" panose="00000500000000000000" pitchFamily="2" charset="0"/>
              </a:rPr>
              <a:t> – Offering fair salary increases, flexible work schedules, and wellness programs can help employees feel valued and motivated.</a:t>
            </a:r>
          </a:p>
          <a:p>
            <a:pPr>
              <a:buFont typeface="Arial" panose="020B0604020202020204" pitchFamily="34" charset="0"/>
              <a:buChar char="•"/>
            </a:pPr>
            <a:r>
              <a:rPr lang="en-US" sz="1400" b="1" dirty="0">
                <a:latin typeface="Bookman Old Style" panose="02050604050505020204" pitchFamily="18" charset="0"/>
                <a:cs typeface="Poppins" panose="00000500000000000000" pitchFamily="2" charset="0"/>
              </a:rPr>
              <a:t>Opportunities for Growth</a:t>
            </a:r>
            <a:r>
              <a:rPr lang="en-US" sz="1400" dirty="0">
                <a:latin typeface="Bookman Old Style" panose="02050604050505020204" pitchFamily="18" charset="0"/>
                <a:cs typeface="Poppins" panose="00000500000000000000" pitchFamily="2" charset="0"/>
              </a:rPr>
              <a:t> – Providing regular promotions, skill-building workshops, and chances to move within the company can keep employees engaged and productive.</a:t>
            </a:r>
          </a:p>
          <a:p>
            <a:pPr>
              <a:buFont typeface="Arial" panose="020B0604020202020204" pitchFamily="34" charset="0"/>
              <a:buChar char="•"/>
            </a:pPr>
            <a:r>
              <a:rPr lang="en-US" sz="1400" b="1" dirty="0">
                <a:latin typeface="Bookman Old Style" panose="02050604050505020204" pitchFamily="18" charset="0"/>
                <a:cs typeface="Poppins" panose="00000500000000000000" pitchFamily="2" charset="0"/>
              </a:rPr>
              <a:t>Helping Struggling Departments</a:t>
            </a:r>
            <a:r>
              <a:rPr lang="en-US" sz="1400" dirty="0">
                <a:latin typeface="Bookman Old Style" panose="02050604050505020204" pitchFamily="18" charset="0"/>
                <a:cs typeface="Poppins" panose="00000500000000000000" pitchFamily="2" charset="0"/>
              </a:rPr>
              <a:t> – Identifying teams that need extra support and addressing leadership, workload, and engagement challenges will create a more balanced work environment.</a:t>
            </a:r>
          </a:p>
          <a:p>
            <a:pPr>
              <a:buFont typeface="Arial" panose="020B0604020202020204" pitchFamily="34" charset="0"/>
              <a:buChar char="•"/>
            </a:pPr>
            <a:r>
              <a:rPr lang="en-US" sz="1400" b="1" dirty="0">
                <a:latin typeface="Bookman Old Style" panose="02050604050505020204" pitchFamily="18" charset="0"/>
                <a:cs typeface="Poppins" panose="00000500000000000000" pitchFamily="2" charset="0"/>
              </a:rPr>
              <a:t>Fairer Performance Reviews</a:t>
            </a:r>
            <a:r>
              <a:rPr lang="en-US" sz="1400" dirty="0">
                <a:latin typeface="Bookman Old Style" panose="02050604050505020204" pitchFamily="18" charset="0"/>
                <a:cs typeface="Poppins" panose="00000500000000000000" pitchFamily="2" charset="0"/>
              </a:rPr>
              <a:t> – Using peer feedback, clear goals, and skill-based assessments can make evaluations more transparent and effective.</a:t>
            </a:r>
          </a:p>
          <a:p>
            <a:pPr>
              <a:buFont typeface="Arial" panose="020B0604020202020204" pitchFamily="34" charset="0"/>
              <a:buChar char="•"/>
            </a:pPr>
            <a:r>
              <a:rPr lang="en-US" sz="1400" b="1" dirty="0">
                <a:latin typeface="Bookman Old Style" panose="02050604050505020204" pitchFamily="18" charset="0"/>
                <a:cs typeface="Poppins" panose="00000500000000000000" pitchFamily="2" charset="0"/>
              </a:rPr>
              <a:t>Smarter Hiring &amp; Development</a:t>
            </a:r>
            <a:r>
              <a:rPr lang="en-US" sz="1400" dirty="0">
                <a:latin typeface="Bookman Old Style" panose="02050604050505020204" pitchFamily="18" charset="0"/>
                <a:cs typeface="Poppins" panose="00000500000000000000" pitchFamily="2" charset="0"/>
              </a:rPr>
              <a:t> – Leveraging a predictive model can help the company identify top talent and provide targeted development for employees.</a:t>
            </a:r>
          </a:p>
          <a:p>
            <a:pPr>
              <a:buFont typeface="Arial" panose="020B0604020202020204" pitchFamily="34" charset="0"/>
              <a:buChar char="•"/>
            </a:pPr>
            <a:endParaRPr lang="en-US" sz="1400" dirty="0">
              <a:latin typeface="Bookman Old Style" panose="02050604050505020204" pitchFamily="18" charset="0"/>
              <a:cs typeface="Poppins" panose="00000500000000000000" pitchFamily="2" charset="0"/>
            </a:endParaRPr>
          </a:p>
          <a:p>
            <a:pPr>
              <a:buFont typeface="Arial" panose="020B0604020202020204" pitchFamily="34" charset="0"/>
              <a:buChar char="•"/>
            </a:pPr>
            <a:endParaRPr lang="en-US" sz="1400" dirty="0">
              <a:latin typeface="Bookman Old Style" panose="02050604050505020204" pitchFamily="18" charset="0"/>
              <a:cs typeface="Poppin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prstClr val="black"/>
                </a:solidFill>
                <a:latin typeface="Century Gothic" panose="020B0502020202020204" pitchFamily="34" charset="0"/>
                <a:cs typeface="Poppins" panose="00000500000000000000" pitchFamily="2" charset="0"/>
              </a:rPr>
              <a:t>Conclusion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dirty="0">
                <a:effectLst/>
                <a:latin typeface="Bookman Old Style" panose="02050604050505020204" pitchFamily="18" charset="0"/>
              </a:rPr>
              <a:t>Work Environment, Fair pay, and career growth play a big role in employee performance. Tackling stagnation and department-specific challenges can boost productivity while keeping INX’s reputation as a great place to work.</a:t>
            </a:r>
            <a:endParaRPr lang="en-US" sz="1400" b="1" dirty="0">
              <a:latin typeface="Bookman Old Style" panose="02050604050505020204" pitchFamily="18" charset="0"/>
              <a:cs typeface="Poppins" panose="00000500000000000000" pitchFamily="2" charset="0"/>
            </a:endParaRPr>
          </a:p>
        </p:txBody>
      </p:sp>
      <p:sp>
        <p:nvSpPr>
          <p:cNvPr id="4" name="Arrow: Pentagon 3">
            <a:extLst>
              <a:ext uri="{FF2B5EF4-FFF2-40B4-BE49-F238E27FC236}">
                <a16:creationId xmlns:a16="http://schemas.microsoft.com/office/drawing/2014/main" id="{D05D6F0C-C6DA-4889-949F-E22276170C86}"/>
              </a:ext>
            </a:extLst>
          </p:cNvPr>
          <p:cNvSpPr/>
          <p:nvPr/>
        </p:nvSpPr>
        <p:spPr>
          <a:xfrm>
            <a:off x="0" y="0"/>
            <a:ext cx="5029200" cy="6858000"/>
          </a:xfrm>
          <a:prstGeom prst="homePlat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B2892A4-F31E-45BF-998D-D46475E985A7}"/>
              </a:ext>
            </a:extLst>
          </p:cNvPr>
          <p:cNvSpPr txBox="1"/>
          <p:nvPr/>
        </p:nvSpPr>
        <p:spPr>
          <a:xfrm>
            <a:off x="1" y="2828835"/>
            <a:ext cx="5029199" cy="1200329"/>
          </a:xfrm>
          <a:prstGeom prst="rect">
            <a:avLst/>
          </a:prstGeom>
          <a:noFill/>
        </p:spPr>
        <p:txBody>
          <a:bodyPr wrap="square" rtlCol="0">
            <a:spAutoFit/>
          </a:bodyPr>
          <a:lstStyle/>
          <a:p>
            <a:r>
              <a:rPr lang="en-US" sz="3600" dirty="0">
                <a:solidFill>
                  <a:schemeClr val="bg1"/>
                </a:solidFill>
                <a:latin typeface="Century Gothic" panose="020B0502020202020204" pitchFamily="34" charset="0"/>
              </a:rPr>
              <a:t>RECOMMENDATIONS AND CONCLUSION</a:t>
            </a:r>
          </a:p>
        </p:txBody>
      </p:sp>
      <p:pic>
        <p:nvPicPr>
          <p:cNvPr id="7" name="Graphic 6" descr="Thumbs up sign with solid fill">
            <a:extLst>
              <a:ext uri="{FF2B5EF4-FFF2-40B4-BE49-F238E27FC236}">
                <a16:creationId xmlns:a16="http://schemas.microsoft.com/office/drawing/2014/main" id="{BA462A96-2EAB-486E-8418-DF47AC3579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67679" y="1355035"/>
            <a:ext cx="914400" cy="914400"/>
          </a:xfrm>
          <a:prstGeom prst="rect">
            <a:avLst/>
          </a:prstGeom>
          <a:effectLst>
            <a:reflection blurRad="6350" stA="52000" endA="300" endPos="35000" dir="5400000" sy="-100000" algn="bl" rotWithShape="0"/>
          </a:effectLst>
        </p:spPr>
      </p:pic>
    </p:spTree>
    <p:extLst>
      <p:ext uri="{BB962C8B-B14F-4D97-AF65-F5344CB8AC3E}">
        <p14:creationId xmlns:p14="http://schemas.microsoft.com/office/powerpoint/2010/main" val="894233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0AF6F16-93DF-4445-8C91-14D1A59EBD80}"/>
              </a:ext>
            </a:extLst>
          </p:cNvPr>
          <p:cNvSpPr/>
          <p:nvPr/>
        </p:nvSpPr>
        <p:spPr>
          <a:xfrm>
            <a:off x="0" y="1"/>
            <a:ext cx="12192000" cy="1767016"/>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2E85C88-203B-4D5F-AD4B-9D29AA2A24D3}"/>
              </a:ext>
            </a:extLst>
          </p:cNvPr>
          <p:cNvSpPr txBox="1"/>
          <p:nvPr/>
        </p:nvSpPr>
        <p:spPr>
          <a:xfrm>
            <a:off x="1309817" y="358347"/>
            <a:ext cx="4460789" cy="1292662"/>
          </a:xfrm>
          <a:prstGeom prst="rect">
            <a:avLst/>
          </a:prstGeom>
          <a:noFill/>
        </p:spPr>
        <p:txBody>
          <a:bodyPr wrap="square" rtlCol="0">
            <a:spAutoFit/>
          </a:bodyPr>
          <a:lstStyle/>
          <a:p>
            <a:r>
              <a:rPr lang="en-US" sz="2400" b="1" dirty="0">
                <a:solidFill>
                  <a:schemeClr val="bg1"/>
                </a:solidFill>
                <a:latin typeface="Century Gothic" panose="020B0502020202020204" pitchFamily="34" charset="0"/>
              </a:rPr>
              <a:t>Stream lit App Deployment</a:t>
            </a:r>
          </a:p>
          <a:p>
            <a:endParaRPr lang="en-US" b="1"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Interactive Web Application</a:t>
            </a:r>
          </a:p>
          <a:p>
            <a:endParaRPr lang="en-US" dirty="0"/>
          </a:p>
        </p:txBody>
      </p:sp>
      <p:sp>
        <p:nvSpPr>
          <p:cNvPr id="6" name="TextBox 5">
            <a:extLst>
              <a:ext uri="{FF2B5EF4-FFF2-40B4-BE49-F238E27FC236}">
                <a16:creationId xmlns:a16="http://schemas.microsoft.com/office/drawing/2014/main" id="{512BCE0F-29B6-4EBD-AB51-4062FF0C0397}"/>
              </a:ext>
            </a:extLst>
          </p:cNvPr>
          <p:cNvSpPr txBox="1"/>
          <p:nvPr/>
        </p:nvSpPr>
        <p:spPr>
          <a:xfrm>
            <a:off x="1186248" y="2471350"/>
            <a:ext cx="9760047" cy="2523768"/>
          </a:xfrm>
          <a:prstGeom prst="rect">
            <a:avLst/>
          </a:prstGeom>
          <a:noFill/>
        </p:spPr>
        <p:txBody>
          <a:bodyPr wrap="square" rtlCol="0">
            <a:spAutoFit/>
          </a:bodyPr>
          <a:lstStyle/>
          <a:p>
            <a:r>
              <a:rPr lang="en-US" sz="1400" b="0" dirty="0">
                <a:effectLst/>
                <a:latin typeface="Verdana" panose="020B0604030504040204" pitchFamily="34" charset="0"/>
                <a:ea typeface="Verdana" panose="020B0604030504040204" pitchFamily="34" charset="0"/>
              </a:rPr>
              <a:t>This website is designed to help INX understand key factors affecting employee performance. By analyzing various workplace and personal factors, it provides valuable insights to improve productivity, engagement, and retention while hiring new employees.</a:t>
            </a:r>
            <a:endParaRPr lang="en-US" sz="1400" dirty="0">
              <a:latin typeface="Verdana" panose="020B0604030504040204" pitchFamily="34" charset="0"/>
              <a:ea typeface="Verdana" panose="020B0604030504040204" pitchFamily="34" charset="0"/>
            </a:endParaRPr>
          </a:p>
          <a:p>
            <a:r>
              <a:rPr lang="en-US" sz="1400" dirty="0">
                <a:latin typeface="Verdana" panose="020B0604030504040204" pitchFamily="34" charset="0"/>
                <a:ea typeface="Verdana" panose="020B0604030504040204" pitchFamily="34" charset="0"/>
              </a:rPr>
              <a:t>Features: The employer is required to input data on the following features in order to predict the employees performance rating ; Employee Department , Employee Environment Satisfaction ,Employee Last Salary Hike Percent , Employee Work Life Balance , Experience Years At This Company , Experience Years In Current Role, Years Since Last Promotion ,Years With Current Manager. </a:t>
            </a:r>
          </a:p>
          <a:p>
            <a:endParaRPr lang="en-US" sz="1400" dirty="0">
              <a:latin typeface="Verdana" panose="020B0604030504040204" pitchFamily="34" charset="0"/>
              <a:ea typeface="Verdana" panose="020B0604030504040204" pitchFamily="34" charset="0"/>
            </a:endParaRPr>
          </a:p>
          <a:p>
            <a:r>
              <a:rPr lang="en-US" sz="1400" dirty="0">
                <a:latin typeface="Verdana" panose="020B0604030504040204" pitchFamily="34" charset="0"/>
                <a:ea typeface="Verdana" panose="020B0604030504040204" pitchFamily="34" charset="0"/>
              </a:rPr>
              <a:t>Here is the stream lit link to the website: </a:t>
            </a:r>
            <a:r>
              <a:rPr lang="en-US" sz="1400" dirty="0">
                <a:latin typeface="Verdana" panose="020B0604030504040204" pitchFamily="34" charset="0"/>
                <a:ea typeface="Verdana" panose="020B0604030504040204" pitchFamily="34" charset="0"/>
                <a:hlinkClick r:id="rId2"/>
              </a:rPr>
              <a:t>https://employee-performance-test-ubdzemujmdf75zxzs3bwn5rnx.streamlit.app/</a:t>
            </a:r>
            <a:endParaRPr lang="en-US" sz="1400" b="0" dirty="0">
              <a:solidFill>
                <a:schemeClr val="accent1"/>
              </a:solidFill>
              <a:effectLst/>
              <a:latin typeface="Verdana" panose="020B0604030504040204" pitchFamily="34" charset="0"/>
              <a:ea typeface="Verdana" panose="020B0604030504040204" pitchFamily="34" charset="0"/>
            </a:endParaRPr>
          </a:p>
          <a:p>
            <a:endParaRPr lang="en-US" dirty="0"/>
          </a:p>
        </p:txBody>
      </p:sp>
    </p:spTree>
    <p:extLst>
      <p:ext uri="{BB962C8B-B14F-4D97-AF65-F5344CB8AC3E}">
        <p14:creationId xmlns:p14="http://schemas.microsoft.com/office/powerpoint/2010/main" val="18068519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5F2362-CB3D-4950-8B4E-21857A9F08B9}"/>
              </a:ext>
            </a:extLst>
          </p:cNvPr>
          <p:cNvSpPr txBox="1"/>
          <p:nvPr/>
        </p:nvSpPr>
        <p:spPr>
          <a:xfrm>
            <a:off x="0" y="0"/>
            <a:ext cx="12192000" cy="6858000"/>
          </a:xfrm>
          <a:prstGeom prst="rect">
            <a:avLst/>
          </a:prstGeom>
          <a:solidFill>
            <a:schemeClr val="accent1">
              <a:lumMod val="50000"/>
            </a:schemeClr>
          </a:solidFill>
        </p:spPr>
        <p:txBody>
          <a:bodyPr wrap="square" rtlCol="0">
            <a:spAutoFit/>
          </a:bodyPr>
          <a:lstStyle/>
          <a:p>
            <a:endParaRPr lang="en-US" dirty="0"/>
          </a:p>
        </p:txBody>
      </p:sp>
      <p:sp>
        <p:nvSpPr>
          <p:cNvPr id="3" name="TextBox 2">
            <a:extLst>
              <a:ext uri="{FF2B5EF4-FFF2-40B4-BE49-F238E27FC236}">
                <a16:creationId xmlns:a16="http://schemas.microsoft.com/office/drawing/2014/main" id="{32A844CE-BA1E-440F-8928-F18DFC353F91}"/>
              </a:ext>
            </a:extLst>
          </p:cNvPr>
          <p:cNvSpPr txBox="1"/>
          <p:nvPr/>
        </p:nvSpPr>
        <p:spPr>
          <a:xfrm>
            <a:off x="1444486" y="318052"/>
            <a:ext cx="8494644" cy="1938992"/>
          </a:xfrm>
          <a:prstGeom prst="rect">
            <a:avLst/>
          </a:prstGeom>
          <a:noFill/>
        </p:spPr>
        <p:txBody>
          <a:bodyPr wrap="square" rtlCol="0">
            <a:spAutoFit/>
          </a:bodyPr>
          <a:lstStyle/>
          <a:p>
            <a:pPr algn="ctr"/>
            <a:r>
              <a:rPr lang="en-US" sz="4000" dirty="0">
                <a:solidFill>
                  <a:schemeClr val="bg1"/>
                </a:solidFill>
                <a:latin typeface="Century Gothic" panose="020B0502020202020204" pitchFamily="34" charset="0"/>
              </a:rPr>
              <a:t>DATASET OVERVIEW</a:t>
            </a:r>
          </a:p>
          <a:p>
            <a:pPr algn="ctr"/>
            <a:r>
              <a:rPr lang="en-US" sz="3600" dirty="0">
                <a:solidFill>
                  <a:schemeClr val="bg1"/>
                </a:solidFill>
                <a:latin typeface="Century Gothic" panose="020B0502020202020204" pitchFamily="34" charset="0"/>
              </a:rPr>
              <a:t>About The Dataset</a:t>
            </a:r>
          </a:p>
          <a:p>
            <a:pPr algn="ctr"/>
            <a:endParaRPr lang="en-US" sz="4000" dirty="0">
              <a:solidFill>
                <a:schemeClr val="accent1">
                  <a:lumMod val="50000"/>
                </a:schemeClr>
              </a:solidFill>
              <a:latin typeface="Century Gothic" panose="020B0502020202020204" pitchFamily="34" charset="0"/>
            </a:endParaRPr>
          </a:p>
        </p:txBody>
      </p:sp>
      <p:sp>
        <p:nvSpPr>
          <p:cNvPr id="4" name="TextBox 3">
            <a:extLst>
              <a:ext uri="{FF2B5EF4-FFF2-40B4-BE49-F238E27FC236}">
                <a16:creationId xmlns:a16="http://schemas.microsoft.com/office/drawing/2014/main" id="{DFE2336E-7D30-4A77-867A-1A4CCD784406}"/>
              </a:ext>
            </a:extLst>
          </p:cNvPr>
          <p:cNvSpPr txBox="1"/>
          <p:nvPr/>
        </p:nvSpPr>
        <p:spPr>
          <a:xfrm rot="10800000" flipV="1">
            <a:off x="238538" y="1899768"/>
            <a:ext cx="11728174" cy="4001095"/>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chemeClr val="bg1"/>
                </a:solidFill>
                <a:latin typeface="Century Gothic" panose="020B0502020202020204" pitchFamily="34" charset="0"/>
              </a:rPr>
              <a:t>Sample Size: </a:t>
            </a:r>
            <a:r>
              <a:rPr lang="en-US" sz="1600" dirty="0">
                <a:solidFill>
                  <a:schemeClr val="bg1"/>
                </a:solidFill>
                <a:latin typeface="Century Gothic" panose="020B0502020202020204" pitchFamily="34" charset="0"/>
              </a:rPr>
              <a:t>1200 Individuals </a:t>
            </a:r>
          </a:p>
          <a:p>
            <a:pPr marL="342900" indent="-342900">
              <a:buFont typeface="Arial" panose="020B0604020202020204" pitchFamily="34" charset="0"/>
              <a:buChar char="•"/>
            </a:pPr>
            <a:r>
              <a:rPr lang="en-US" sz="2000" b="1" dirty="0">
                <a:solidFill>
                  <a:schemeClr val="bg1"/>
                </a:solidFill>
                <a:latin typeface="Century Gothic" panose="020B0502020202020204" pitchFamily="34" charset="0"/>
              </a:rPr>
              <a:t>Data Shape: </a:t>
            </a:r>
            <a:r>
              <a:rPr lang="en-US" sz="1600" dirty="0">
                <a:solidFill>
                  <a:schemeClr val="bg1"/>
                </a:solidFill>
                <a:latin typeface="Century Gothic" panose="020B0502020202020204" pitchFamily="34" charset="0"/>
              </a:rPr>
              <a:t>The Dataset contains 28 columns and 1200 rows.</a:t>
            </a:r>
          </a:p>
          <a:p>
            <a:pPr marL="342900" indent="-342900">
              <a:buFont typeface="Arial" panose="020B0604020202020204" pitchFamily="34" charset="0"/>
              <a:buChar char="•"/>
            </a:pPr>
            <a:r>
              <a:rPr lang="en-US" sz="2000" b="1" dirty="0">
                <a:solidFill>
                  <a:schemeClr val="bg1"/>
                </a:solidFill>
                <a:latin typeface="Century Gothic" panose="020B0502020202020204" pitchFamily="34" charset="0"/>
              </a:rPr>
              <a:t>Class Imbalance</a:t>
            </a:r>
            <a:r>
              <a:rPr lang="en-US" sz="1600" dirty="0">
                <a:solidFill>
                  <a:schemeClr val="bg1"/>
                </a:solidFill>
                <a:latin typeface="Century Gothic" panose="020B0502020202020204" pitchFamily="34" charset="0"/>
              </a:rPr>
              <a:t>: There is a class imbalance in performance ratings, with over 800 employees rated 3, followed by around 200 employees rated 2, and fewer than 200 employees rated 4.</a:t>
            </a:r>
          </a:p>
          <a:p>
            <a:pPr marL="342900" indent="-342900">
              <a:buFont typeface="Arial" panose="020B0604020202020204" pitchFamily="34" charset="0"/>
              <a:buChar char="•"/>
            </a:pPr>
            <a:endParaRPr lang="en-US" sz="1600" dirty="0">
              <a:solidFill>
                <a:schemeClr val="bg1"/>
              </a:solidFill>
              <a:latin typeface="Century Gothic" panose="020B0502020202020204" pitchFamily="34" charset="0"/>
            </a:endParaRPr>
          </a:p>
          <a:p>
            <a:pPr marL="342900" indent="-342900">
              <a:buFont typeface="Arial" panose="020B0604020202020204" pitchFamily="34" charset="0"/>
              <a:buChar char="•"/>
            </a:pPr>
            <a:r>
              <a:rPr lang="en-US" sz="2000" b="1" dirty="0">
                <a:solidFill>
                  <a:schemeClr val="bg1"/>
                </a:solidFill>
                <a:latin typeface="Century Gothic" panose="020B0502020202020204" pitchFamily="34" charset="0"/>
              </a:rPr>
              <a:t>Data Type:</a:t>
            </a:r>
          </a:p>
          <a:p>
            <a:pPr marL="285750" indent="-285750">
              <a:buFont typeface="Arial" panose="020B0604020202020204" pitchFamily="34" charset="0"/>
              <a:buChar char="•"/>
            </a:pPr>
            <a:r>
              <a:rPr lang="en-US" sz="1600" dirty="0">
                <a:solidFill>
                  <a:schemeClr val="bg1"/>
                </a:solidFill>
                <a:latin typeface="Century Gothic" panose="020B0502020202020204" pitchFamily="34" charset="0"/>
              </a:rPr>
              <a:t>Categorical Columns(9): EmpNumber, Gender, EducationBackground, MaritalStatus, EmpDepartment, EmpJobRole, BusinessTravelFrequency, OverTime, Attrition.</a:t>
            </a:r>
          </a:p>
          <a:p>
            <a:pPr marL="285750" indent="-285750">
              <a:buFont typeface="Arial" panose="020B0604020202020204" pitchFamily="34" charset="0"/>
              <a:buChar char="•"/>
            </a:pPr>
            <a:endParaRPr lang="en-US" sz="1600" dirty="0">
              <a:solidFill>
                <a:schemeClr val="bg1"/>
              </a:solidFill>
              <a:latin typeface="Century Gothic" panose="020B0502020202020204" pitchFamily="34" charset="0"/>
            </a:endParaRPr>
          </a:p>
          <a:p>
            <a:pPr marL="285750" indent="-285750">
              <a:buFont typeface="Arial" panose="020B0604020202020204" pitchFamily="34" charset="0"/>
              <a:buChar char="•"/>
            </a:pPr>
            <a:r>
              <a:rPr lang="en-US" sz="1600" dirty="0">
                <a:solidFill>
                  <a:schemeClr val="bg1"/>
                </a:solidFill>
                <a:latin typeface="Century Gothic" panose="020B0502020202020204" pitchFamily="34" charset="0"/>
              </a:rPr>
              <a:t>Numerical Columns(19): Age, DistanceFromHome, EmpEducationLevel, EmpHourlyRate, EmpJobInvolvement, EmpJobLevel , EmpJobSatisfaction, NumCompaniesWorked, EmpLastSalaryHikePercent, EmpRelationshipSatisfaction, TotalWorkExperienceInYears, TrainingTimesLastYear, EmpWorkLifeBalance, ExperienceYearsAtThisCompany, ExperienceYearsInCurrentRole, YearsSinceLastPromotion, YearsWithCurrManager, PerformanceRating</a:t>
            </a:r>
          </a:p>
          <a:p>
            <a:endParaRPr lang="en-US" sz="14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4494633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47A42D-FC29-43E9-993A-EDD732D89F45}"/>
              </a:ext>
            </a:extLst>
          </p:cNvPr>
          <p:cNvSpPr txBox="1"/>
          <p:nvPr/>
        </p:nvSpPr>
        <p:spPr>
          <a:xfrm>
            <a:off x="755373" y="351234"/>
            <a:ext cx="7913139" cy="4062651"/>
          </a:xfrm>
          <a:prstGeom prst="rect">
            <a:avLst/>
          </a:prstGeom>
          <a:noFill/>
        </p:spPr>
        <p:txBody>
          <a:bodyPr wrap="square" rtlCol="0">
            <a:spAutoFit/>
          </a:bodyPr>
          <a:lstStyle/>
          <a:p>
            <a:pPr algn="ctr"/>
            <a:r>
              <a:rPr lang="en-US" sz="3600" dirty="0">
                <a:solidFill>
                  <a:schemeClr val="accent1">
                    <a:lumMod val="50000"/>
                  </a:schemeClr>
                </a:solidFill>
                <a:latin typeface="Century Gothic" panose="020B0502020202020204" pitchFamily="34" charset="0"/>
              </a:rPr>
              <a:t>EXPLORATORY DATA ANALYSIS</a:t>
            </a:r>
          </a:p>
          <a:p>
            <a:r>
              <a:rPr lang="en-US" sz="2400" b="1" dirty="0">
                <a:latin typeface="Century Gothic" panose="020B0502020202020204" pitchFamily="34" charset="0"/>
              </a:rPr>
              <a:t>Data Cleaning and Preprocessing.</a:t>
            </a:r>
          </a:p>
          <a:p>
            <a:r>
              <a:rPr lang="en-US" dirty="0">
                <a:latin typeface="Century Gothic" panose="020B0502020202020204" pitchFamily="34" charset="0"/>
              </a:rPr>
              <a:t>Cleaning and Preparing the Data</a:t>
            </a:r>
          </a:p>
          <a:p>
            <a:endParaRPr lang="en-US" dirty="0">
              <a:latin typeface="Century Gothic" panose="020B0502020202020204" pitchFamily="34" charset="0"/>
            </a:endParaRPr>
          </a:p>
          <a:p>
            <a:r>
              <a:rPr lang="en-US" b="1" dirty="0">
                <a:latin typeface="Comic Sans MS" panose="030F0702030302020204" pitchFamily="66" charset="0"/>
              </a:rPr>
              <a:t>Steps Taken:</a:t>
            </a:r>
          </a:p>
          <a:p>
            <a:pPr marL="285750" indent="-285750">
              <a:buFont typeface="Arial" panose="020B0604020202020204" pitchFamily="34" charset="0"/>
              <a:buChar char="•"/>
            </a:pPr>
            <a:r>
              <a:rPr lang="en-US" dirty="0">
                <a:latin typeface="Comic Sans MS" panose="030F0702030302020204" pitchFamily="66" charset="0"/>
              </a:rPr>
              <a:t>Checked for missing Values: There were no missing values.</a:t>
            </a:r>
          </a:p>
          <a:p>
            <a:pPr marL="285750" indent="-285750">
              <a:buFont typeface="Arial" panose="020B0604020202020204" pitchFamily="34" charset="0"/>
              <a:buChar char="•"/>
            </a:pPr>
            <a:r>
              <a:rPr lang="en-US" dirty="0">
                <a:latin typeface="Comic Sans MS" panose="030F0702030302020204" pitchFamily="66" charset="0"/>
              </a:rPr>
              <a:t>Encoded the following categorical variables using Mapping (Gender, Education Background, Marital Status, EmpDepartment, EmpJobRole, BusinessTravelFrequency, OverTime, Attrition.).</a:t>
            </a:r>
          </a:p>
          <a:p>
            <a:pPr marL="285750" indent="-285750">
              <a:buFont typeface="Arial" panose="020B0604020202020204" pitchFamily="34" charset="0"/>
              <a:buChar char="•"/>
            </a:pPr>
            <a:r>
              <a:rPr lang="en-US" dirty="0">
                <a:latin typeface="Comic Sans MS" panose="030F0702030302020204" pitchFamily="66" charset="0"/>
              </a:rPr>
              <a:t>Duplicates: The dataset has are no duplicates.</a:t>
            </a:r>
          </a:p>
          <a:p>
            <a:pPr marL="285750" indent="-285750">
              <a:buFont typeface="Arial" panose="020B0604020202020204" pitchFamily="34" charset="0"/>
              <a:buChar char="•"/>
            </a:pPr>
            <a:r>
              <a:rPr lang="en-US" dirty="0">
                <a:latin typeface="Comic Sans MS" panose="030F0702030302020204" pitchFamily="66" charset="0"/>
              </a:rPr>
              <a:t>Removing outliers in this case can distort the data analysis since the dataset is small. We might also lose valuable information and cause bias in the analysis of the data. Hence, I would not recommend it.</a:t>
            </a:r>
          </a:p>
        </p:txBody>
      </p:sp>
      <p:sp>
        <p:nvSpPr>
          <p:cNvPr id="3" name="Rectangle 2">
            <a:extLst>
              <a:ext uri="{FF2B5EF4-FFF2-40B4-BE49-F238E27FC236}">
                <a16:creationId xmlns:a16="http://schemas.microsoft.com/office/drawing/2014/main" id="{706EBC4B-771B-4347-B8AA-884C107C2A8B}"/>
              </a:ext>
            </a:extLst>
          </p:cNvPr>
          <p:cNvSpPr/>
          <p:nvPr/>
        </p:nvSpPr>
        <p:spPr>
          <a:xfrm>
            <a:off x="9753600" y="0"/>
            <a:ext cx="2438400"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4879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6ED9861-B6E2-417D-B0D7-5F0F31DA96C3}"/>
              </a:ext>
            </a:extLst>
          </p:cNvPr>
          <p:cNvGraphicFramePr>
            <a:graphicFrameLocks noGrp="1"/>
          </p:cNvGraphicFramePr>
          <p:nvPr>
            <p:extLst>
              <p:ext uri="{D42A27DB-BD31-4B8C-83A1-F6EECF244321}">
                <p14:modId xmlns:p14="http://schemas.microsoft.com/office/powerpoint/2010/main" val="1240021873"/>
              </p:ext>
            </p:extLst>
          </p:nvPr>
        </p:nvGraphicFramePr>
        <p:xfrm>
          <a:off x="245166" y="1007165"/>
          <a:ext cx="11376992" cy="4850135"/>
        </p:xfrm>
        <a:graphic>
          <a:graphicData uri="http://schemas.openxmlformats.org/drawingml/2006/table">
            <a:tbl>
              <a:tblPr firstRow="1" firstCol="1" bandRow="1">
                <a:tableStyleId>{5C22544A-7EE6-4342-B048-85BDC9FD1C3A}</a:tableStyleId>
              </a:tblPr>
              <a:tblGrid>
                <a:gridCol w="4512302">
                  <a:extLst>
                    <a:ext uri="{9D8B030D-6E8A-4147-A177-3AD203B41FA5}">
                      <a16:colId xmlns:a16="http://schemas.microsoft.com/office/drawing/2014/main" val="671534510"/>
                    </a:ext>
                  </a:extLst>
                </a:gridCol>
                <a:gridCol w="1603901">
                  <a:extLst>
                    <a:ext uri="{9D8B030D-6E8A-4147-A177-3AD203B41FA5}">
                      <a16:colId xmlns:a16="http://schemas.microsoft.com/office/drawing/2014/main" val="3552597396"/>
                    </a:ext>
                  </a:extLst>
                </a:gridCol>
                <a:gridCol w="1817753">
                  <a:extLst>
                    <a:ext uri="{9D8B030D-6E8A-4147-A177-3AD203B41FA5}">
                      <a16:colId xmlns:a16="http://schemas.microsoft.com/office/drawing/2014/main" val="91478349"/>
                    </a:ext>
                  </a:extLst>
                </a:gridCol>
                <a:gridCol w="1710826">
                  <a:extLst>
                    <a:ext uri="{9D8B030D-6E8A-4147-A177-3AD203B41FA5}">
                      <a16:colId xmlns:a16="http://schemas.microsoft.com/office/drawing/2014/main" val="3139021045"/>
                    </a:ext>
                  </a:extLst>
                </a:gridCol>
                <a:gridCol w="1732210">
                  <a:extLst>
                    <a:ext uri="{9D8B030D-6E8A-4147-A177-3AD203B41FA5}">
                      <a16:colId xmlns:a16="http://schemas.microsoft.com/office/drawing/2014/main" val="3375094569"/>
                    </a:ext>
                  </a:extLst>
                </a:gridCol>
              </a:tblGrid>
              <a:tr h="318654">
                <a:tc>
                  <a:txBody>
                    <a:bodyPr/>
                    <a:lstStyle/>
                    <a:p>
                      <a:pPr marL="0" marR="0">
                        <a:lnSpc>
                          <a:spcPct val="115000"/>
                        </a:lnSpc>
                        <a:spcBef>
                          <a:spcPts val="0"/>
                        </a:spcBef>
                        <a:spcAft>
                          <a:spcPts val="0"/>
                        </a:spcAft>
                      </a:pPr>
                      <a:r>
                        <a:rPr lang="en-US" sz="1800" dirty="0">
                          <a:effectLst/>
                          <a:latin typeface="Century Gothic" panose="020B0502020202020204" pitchFamily="34" charset="0"/>
                        </a:rPr>
                        <a:t>Feature</a:t>
                      </a:r>
                      <a:endParaRPr lang="en-US" sz="18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48158" marR="48158" marT="0" marB="0">
                    <a:solidFill>
                      <a:schemeClr val="accent1">
                        <a:lumMod val="50000"/>
                      </a:schemeClr>
                    </a:solidFill>
                  </a:tcPr>
                </a:tc>
                <a:tc>
                  <a:txBody>
                    <a:bodyPr/>
                    <a:lstStyle/>
                    <a:p>
                      <a:pPr marL="0" marR="0">
                        <a:lnSpc>
                          <a:spcPct val="115000"/>
                        </a:lnSpc>
                        <a:spcBef>
                          <a:spcPts val="0"/>
                        </a:spcBef>
                        <a:spcAft>
                          <a:spcPts val="0"/>
                        </a:spcAft>
                      </a:pPr>
                      <a:r>
                        <a:rPr lang="en-US" sz="1200" dirty="0">
                          <a:effectLst/>
                          <a:latin typeface="Century Gothic" panose="020B0502020202020204" pitchFamily="34" charset="0"/>
                        </a:rPr>
                        <a:t>  Min                                    </a:t>
                      </a:r>
                      <a:endParaRPr lang="en-US" sz="12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48158" marR="48158" marT="0" marB="0">
                    <a:solidFill>
                      <a:schemeClr val="accent1">
                        <a:lumMod val="50000"/>
                      </a:schemeClr>
                    </a:solidFill>
                  </a:tcPr>
                </a:tc>
                <a:tc>
                  <a:txBody>
                    <a:bodyPr/>
                    <a:lstStyle/>
                    <a:p>
                      <a:pPr marL="0" marR="0">
                        <a:lnSpc>
                          <a:spcPct val="115000"/>
                        </a:lnSpc>
                        <a:spcBef>
                          <a:spcPts val="0"/>
                        </a:spcBef>
                        <a:spcAft>
                          <a:spcPts val="0"/>
                        </a:spcAft>
                      </a:pPr>
                      <a:r>
                        <a:rPr lang="en-US" sz="1200" dirty="0">
                          <a:effectLst/>
                          <a:latin typeface="Century Gothic" panose="020B0502020202020204" pitchFamily="34" charset="0"/>
                        </a:rPr>
                        <a:t>Mean</a:t>
                      </a:r>
                      <a:endParaRPr lang="en-US" sz="12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48158" marR="48158" marT="0" marB="0">
                    <a:solidFill>
                      <a:schemeClr val="accent1">
                        <a:lumMod val="50000"/>
                      </a:schemeClr>
                    </a:solidFill>
                  </a:tcPr>
                </a:tc>
                <a:tc>
                  <a:txBody>
                    <a:bodyPr/>
                    <a:lstStyle/>
                    <a:p>
                      <a:pPr marL="0" marR="0">
                        <a:lnSpc>
                          <a:spcPct val="115000"/>
                        </a:lnSpc>
                        <a:spcBef>
                          <a:spcPts val="0"/>
                        </a:spcBef>
                        <a:spcAft>
                          <a:spcPts val="0"/>
                        </a:spcAft>
                      </a:pPr>
                      <a:r>
                        <a:rPr lang="en-US" sz="1200" dirty="0">
                          <a:effectLst/>
                          <a:latin typeface="Century Gothic" panose="020B0502020202020204" pitchFamily="34" charset="0"/>
                        </a:rPr>
                        <a:t>Max</a:t>
                      </a:r>
                      <a:endParaRPr lang="en-US" sz="12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48158" marR="48158" marT="0" marB="0">
                    <a:solidFill>
                      <a:schemeClr val="accent1">
                        <a:lumMod val="50000"/>
                      </a:schemeClr>
                    </a:solidFill>
                  </a:tcPr>
                </a:tc>
                <a:tc>
                  <a:txBody>
                    <a:bodyPr/>
                    <a:lstStyle/>
                    <a:p>
                      <a:pPr marL="0" marR="0">
                        <a:lnSpc>
                          <a:spcPct val="115000"/>
                        </a:lnSpc>
                        <a:spcBef>
                          <a:spcPts val="0"/>
                        </a:spcBef>
                        <a:spcAft>
                          <a:spcPts val="0"/>
                        </a:spcAft>
                      </a:pPr>
                      <a:r>
                        <a:rPr lang="en-US" sz="1200" dirty="0">
                          <a:effectLst/>
                          <a:latin typeface="Century Gothic" panose="020B0502020202020204" pitchFamily="34" charset="0"/>
                        </a:rPr>
                        <a:t>Std Dev</a:t>
                      </a:r>
                      <a:endParaRPr lang="en-US" sz="12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48158" marR="48158" marT="0" marB="0">
                    <a:solidFill>
                      <a:schemeClr val="accent1">
                        <a:lumMod val="50000"/>
                      </a:schemeClr>
                    </a:solidFill>
                  </a:tcPr>
                </a:tc>
                <a:extLst>
                  <a:ext uri="{0D108BD9-81ED-4DB2-BD59-A6C34878D82A}">
                    <a16:rowId xmlns:a16="http://schemas.microsoft.com/office/drawing/2014/main" val="1816248525"/>
                  </a:ext>
                </a:extLst>
              </a:tr>
              <a:tr h="238499">
                <a:tc>
                  <a:txBody>
                    <a:bodyPr/>
                    <a:lstStyle/>
                    <a:p>
                      <a:pPr marL="0" marR="0">
                        <a:lnSpc>
                          <a:spcPct val="115000"/>
                        </a:lnSpc>
                        <a:spcBef>
                          <a:spcPts val="0"/>
                        </a:spcBef>
                        <a:spcAft>
                          <a:spcPts val="0"/>
                        </a:spcAft>
                      </a:pPr>
                      <a:r>
                        <a:rPr lang="en-US" sz="1400">
                          <a:effectLst/>
                          <a:latin typeface="Century Gothic" panose="020B0502020202020204" pitchFamily="34" charset="0"/>
                        </a:rPr>
                        <a:t>Age</a:t>
                      </a:r>
                      <a:endParaRPr lang="en-US" sz="1400">
                        <a:effectLst/>
                        <a:latin typeface="Century Gothic" panose="020B0502020202020204" pitchFamily="34" charset="0"/>
                        <a:ea typeface="Calibri" panose="020F0502020204030204" pitchFamily="34" charset="0"/>
                        <a:cs typeface="Times New Roman" panose="02020603050405020304" pitchFamily="18" charset="0"/>
                      </a:endParaRPr>
                    </a:p>
                  </a:txBody>
                  <a:tcPr marL="48158" marR="48158" marT="0" marB="0">
                    <a:solidFill>
                      <a:schemeClr val="accent1">
                        <a:lumMod val="50000"/>
                      </a:schemeClr>
                    </a:solidFill>
                  </a:tcPr>
                </a:tc>
                <a:tc>
                  <a:txBody>
                    <a:bodyPr/>
                    <a:lstStyle/>
                    <a:p>
                      <a:pPr marL="0" marR="0">
                        <a:lnSpc>
                          <a:spcPct val="115000"/>
                        </a:lnSpc>
                        <a:spcBef>
                          <a:spcPts val="0"/>
                        </a:spcBef>
                        <a:spcAft>
                          <a:spcPts val="0"/>
                        </a:spcAft>
                      </a:pPr>
                      <a:r>
                        <a:rPr lang="en-US" sz="1200" dirty="0">
                          <a:effectLst/>
                          <a:latin typeface="Comic Sans MS" panose="030F0702030302020204" pitchFamily="66" charset="0"/>
                        </a:rPr>
                        <a:t>18                                </a:t>
                      </a:r>
                      <a:endParaRPr lang="en-US" sz="12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48158" marR="48158" marT="0" marB="0"/>
                </a:tc>
                <a:tc>
                  <a:txBody>
                    <a:bodyPr/>
                    <a:lstStyle/>
                    <a:p>
                      <a:pPr marL="0" marR="0">
                        <a:lnSpc>
                          <a:spcPct val="115000"/>
                        </a:lnSpc>
                        <a:spcBef>
                          <a:spcPts val="0"/>
                        </a:spcBef>
                        <a:spcAft>
                          <a:spcPts val="0"/>
                        </a:spcAft>
                      </a:pPr>
                      <a:r>
                        <a:rPr lang="en-US" sz="1200">
                          <a:effectLst/>
                          <a:latin typeface="Comic Sans MS" panose="030F0702030302020204" pitchFamily="66" charset="0"/>
                        </a:rPr>
                        <a:t>36.92</a:t>
                      </a:r>
                      <a:endParaRPr lang="en-US" sz="1200">
                        <a:effectLst/>
                        <a:latin typeface="Comic Sans MS" panose="030F0702030302020204" pitchFamily="66" charset="0"/>
                        <a:ea typeface="Calibri" panose="020F0502020204030204" pitchFamily="34" charset="0"/>
                        <a:cs typeface="Times New Roman" panose="02020603050405020304" pitchFamily="18" charset="0"/>
                      </a:endParaRPr>
                    </a:p>
                  </a:txBody>
                  <a:tcPr marL="48158" marR="48158" marT="0" marB="0"/>
                </a:tc>
                <a:tc>
                  <a:txBody>
                    <a:bodyPr/>
                    <a:lstStyle/>
                    <a:p>
                      <a:pPr marL="0" marR="0">
                        <a:lnSpc>
                          <a:spcPct val="115000"/>
                        </a:lnSpc>
                        <a:spcBef>
                          <a:spcPts val="0"/>
                        </a:spcBef>
                        <a:spcAft>
                          <a:spcPts val="0"/>
                        </a:spcAft>
                      </a:pPr>
                      <a:r>
                        <a:rPr lang="en-US" sz="1200" dirty="0">
                          <a:effectLst/>
                          <a:latin typeface="Comic Sans MS" panose="030F0702030302020204" pitchFamily="66" charset="0"/>
                        </a:rPr>
                        <a:t>60</a:t>
                      </a:r>
                      <a:endParaRPr lang="en-US" sz="12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48158" marR="48158" marT="0" marB="0"/>
                </a:tc>
                <a:tc>
                  <a:txBody>
                    <a:bodyPr/>
                    <a:lstStyle/>
                    <a:p>
                      <a:pPr marL="0" marR="0">
                        <a:lnSpc>
                          <a:spcPct val="115000"/>
                        </a:lnSpc>
                        <a:spcBef>
                          <a:spcPts val="0"/>
                        </a:spcBef>
                        <a:spcAft>
                          <a:spcPts val="0"/>
                        </a:spcAft>
                      </a:pPr>
                      <a:r>
                        <a:rPr lang="en-US" sz="1200">
                          <a:effectLst/>
                          <a:latin typeface="Comic Sans MS" panose="030F0702030302020204" pitchFamily="66" charset="0"/>
                        </a:rPr>
                        <a:t>9.08</a:t>
                      </a:r>
                      <a:endParaRPr lang="en-US" sz="1200">
                        <a:effectLst/>
                        <a:latin typeface="Comic Sans MS" panose="030F0702030302020204" pitchFamily="66" charset="0"/>
                        <a:ea typeface="Calibri" panose="020F0502020204030204" pitchFamily="34" charset="0"/>
                        <a:cs typeface="Times New Roman" panose="02020603050405020304" pitchFamily="18" charset="0"/>
                      </a:endParaRPr>
                    </a:p>
                  </a:txBody>
                  <a:tcPr marL="48158" marR="48158" marT="0" marB="0"/>
                </a:tc>
                <a:extLst>
                  <a:ext uri="{0D108BD9-81ED-4DB2-BD59-A6C34878D82A}">
                    <a16:rowId xmlns:a16="http://schemas.microsoft.com/office/drawing/2014/main" val="215009040"/>
                  </a:ext>
                </a:extLst>
              </a:tr>
              <a:tr h="238499">
                <a:tc>
                  <a:txBody>
                    <a:bodyPr/>
                    <a:lstStyle/>
                    <a:p>
                      <a:pPr marL="0" marR="0">
                        <a:lnSpc>
                          <a:spcPct val="115000"/>
                        </a:lnSpc>
                        <a:spcBef>
                          <a:spcPts val="0"/>
                        </a:spcBef>
                        <a:spcAft>
                          <a:spcPts val="0"/>
                        </a:spcAft>
                      </a:pPr>
                      <a:r>
                        <a:rPr lang="en-US" sz="1400" dirty="0">
                          <a:effectLst/>
                          <a:latin typeface="Century Gothic" panose="020B0502020202020204" pitchFamily="34" charset="0"/>
                        </a:rPr>
                        <a:t>Distance from Home         </a:t>
                      </a:r>
                      <a:endParaRPr lang="en-US" sz="14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48158" marR="48158" marT="0" marB="0">
                    <a:solidFill>
                      <a:schemeClr val="accent1">
                        <a:lumMod val="50000"/>
                      </a:schemeClr>
                    </a:solidFill>
                  </a:tcPr>
                </a:tc>
                <a:tc>
                  <a:txBody>
                    <a:bodyPr/>
                    <a:lstStyle/>
                    <a:p>
                      <a:pPr marL="0" marR="0">
                        <a:lnSpc>
                          <a:spcPct val="115000"/>
                        </a:lnSpc>
                        <a:spcBef>
                          <a:spcPts val="0"/>
                        </a:spcBef>
                        <a:spcAft>
                          <a:spcPts val="0"/>
                        </a:spcAft>
                      </a:pPr>
                      <a:r>
                        <a:rPr lang="en-US" sz="1200" dirty="0">
                          <a:effectLst/>
                          <a:latin typeface="Comic Sans MS" panose="030F0702030302020204" pitchFamily="66" charset="0"/>
                        </a:rPr>
                        <a:t>1</a:t>
                      </a:r>
                      <a:endParaRPr lang="en-US" sz="12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48158" marR="48158" marT="0" marB="0"/>
                </a:tc>
                <a:tc>
                  <a:txBody>
                    <a:bodyPr/>
                    <a:lstStyle/>
                    <a:p>
                      <a:pPr marL="0" marR="0">
                        <a:lnSpc>
                          <a:spcPct val="115000"/>
                        </a:lnSpc>
                        <a:spcBef>
                          <a:spcPts val="0"/>
                        </a:spcBef>
                        <a:spcAft>
                          <a:spcPts val="0"/>
                        </a:spcAft>
                      </a:pPr>
                      <a:r>
                        <a:rPr lang="en-US" sz="1200">
                          <a:effectLst/>
                          <a:latin typeface="Comic Sans MS" panose="030F0702030302020204" pitchFamily="66" charset="0"/>
                        </a:rPr>
                        <a:t>9.17</a:t>
                      </a:r>
                      <a:endParaRPr lang="en-US" sz="1200">
                        <a:effectLst/>
                        <a:latin typeface="Comic Sans MS" panose="030F0702030302020204" pitchFamily="66" charset="0"/>
                        <a:ea typeface="Calibri" panose="020F0502020204030204" pitchFamily="34" charset="0"/>
                        <a:cs typeface="Times New Roman" panose="02020603050405020304" pitchFamily="18" charset="0"/>
                      </a:endParaRPr>
                    </a:p>
                  </a:txBody>
                  <a:tcPr marL="48158" marR="48158" marT="0" marB="0"/>
                </a:tc>
                <a:tc>
                  <a:txBody>
                    <a:bodyPr/>
                    <a:lstStyle/>
                    <a:p>
                      <a:pPr marL="0" marR="0">
                        <a:lnSpc>
                          <a:spcPct val="115000"/>
                        </a:lnSpc>
                        <a:spcBef>
                          <a:spcPts val="0"/>
                        </a:spcBef>
                        <a:spcAft>
                          <a:spcPts val="0"/>
                        </a:spcAft>
                      </a:pPr>
                      <a:r>
                        <a:rPr lang="en-US" sz="1200">
                          <a:effectLst/>
                          <a:latin typeface="Comic Sans MS" panose="030F0702030302020204" pitchFamily="66" charset="0"/>
                        </a:rPr>
                        <a:t>29</a:t>
                      </a:r>
                      <a:endParaRPr lang="en-US" sz="1200">
                        <a:effectLst/>
                        <a:latin typeface="Comic Sans MS" panose="030F0702030302020204" pitchFamily="66" charset="0"/>
                        <a:ea typeface="Calibri" panose="020F0502020204030204" pitchFamily="34" charset="0"/>
                        <a:cs typeface="Times New Roman" panose="02020603050405020304" pitchFamily="18" charset="0"/>
                      </a:endParaRPr>
                    </a:p>
                  </a:txBody>
                  <a:tcPr marL="48158" marR="48158" marT="0" marB="0"/>
                </a:tc>
                <a:tc>
                  <a:txBody>
                    <a:bodyPr/>
                    <a:lstStyle/>
                    <a:p>
                      <a:pPr marL="0" marR="0">
                        <a:lnSpc>
                          <a:spcPct val="115000"/>
                        </a:lnSpc>
                        <a:spcBef>
                          <a:spcPts val="0"/>
                        </a:spcBef>
                        <a:spcAft>
                          <a:spcPts val="0"/>
                        </a:spcAft>
                      </a:pPr>
                      <a:r>
                        <a:rPr lang="en-US" sz="1200">
                          <a:effectLst/>
                          <a:latin typeface="Comic Sans MS" panose="030F0702030302020204" pitchFamily="66" charset="0"/>
                        </a:rPr>
                        <a:t>8.18</a:t>
                      </a:r>
                      <a:endParaRPr lang="en-US" sz="1200">
                        <a:effectLst/>
                        <a:latin typeface="Comic Sans MS" panose="030F0702030302020204" pitchFamily="66" charset="0"/>
                        <a:ea typeface="Calibri" panose="020F0502020204030204" pitchFamily="34" charset="0"/>
                        <a:cs typeface="Times New Roman" panose="02020603050405020304" pitchFamily="18" charset="0"/>
                      </a:endParaRPr>
                    </a:p>
                  </a:txBody>
                  <a:tcPr marL="48158" marR="48158" marT="0" marB="0"/>
                </a:tc>
                <a:extLst>
                  <a:ext uri="{0D108BD9-81ED-4DB2-BD59-A6C34878D82A}">
                    <a16:rowId xmlns:a16="http://schemas.microsoft.com/office/drawing/2014/main" val="1299696665"/>
                  </a:ext>
                </a:extLst>
              </a:tr>
              <a:tr h="238499">
                <a:tc>
                  <a:txBody>
                    <a:bodyPr/>
                    <a:lstStyle/>
                    <a:p>
                      <a:pPr marL="0" marR="0">
                        <a:lnSpc>
                          <a:spcPct val="115000"/>
                        </a:lnSpc>
                        <a:spcBef>
                          <a:spcPts val="0"/>
                        </a:spcBef>
                        <a:spcAft>
                          <a:spcPts val="0"/>
                        </a:spcAft>
                      </a:pPr>
                      <a:r>
                        <a:rPr lang="en-US" sz="1400" dirty="0">
                          <a:effectLst/>
                          <a:latin typeface="Century Gothic" panose="020B0502020202020204" pitchFamily="34" charset="0"/>
                        </a:rPr>
                        <a:t>Employee Education Level</a:t>
                      </a:r>
                      <a:endParaRPr lang="en-US" sz="14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48158" marR="48158" marT="0" marB="0">
                    <a:solidFill>
                      <a:schemeClr val="accent1">
                        <a:lumMod val="50000"/>
                      </a:schemeClr>
                    </a:solidFill>
                  </a:tcPr>
                </a:tc>
                <a:tc>
                  <a:txBody>
                    <a:bodyPr/>
                    <a:lstStyle/>
                    <a:p>
                      <a:pPr marL="0" marR="0">
                        <a:lnSpc>
                          <a:spcPct val="115000"/>
                        </a:lnSpc>
                        <a:spcBef>
                          <a:spcPts val="0"/>
                        </a:spcBef>
                        <a:spcAft>
                          <a:spcPts val="0"/>
                        </a:spcAft>
                      </a:pPr>
                      <a:r>
                        <a:rPr lang="en-US" sz="1200" dirty="0">
                          <a:effectLst/>
                          <a:latin typeface="Comic Sans MS" panose="030F0702030302020204" pitchFamily="66" charset="0"/>
                        </a:rPr>
                        <a:t>1</a:t>
                      </a:r>
                      <a:endParaRPr lang="en-US" sz="12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48158" marR="48158" marT="0" marB="0"/>
                </a:tc>
                <a:tc>
                  <a:txBody>
                    <a:bodyPr/>
                    <a:lstStyle/>
                    <a:p>
                      <a:pPr marL="0" marR="0">
                        <a:lnSpc>
                          <a:spcPct val="115000"/>
                        </a:lnSpc>
                        <a:spcBef>
                          <a:spcPts val="0"/>
                        </a:spcBef>
                        <a:spcAft>
                          <a:spcPts val="0"/>
                        </a:spcAft>
                      </a:pPr>
                      <a:r>
                        <a:rPr lang="en-US" sz="1200" dirty="0">
                          <a:effectLst/>
                          <a:latin typeface="Comic Sans MS" panose="030F0702030302020204" pitchFamily="66" charset="0"/>
                        </a:rPr>
                        <a:t>2.89</a:t>
                      </a:r>
                      <a:endParaRPr lang="en-US" sz="12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48158" marR="48158" marT="0" marB="0"/>
                </a:tc>
                <a:tc>
                  <a:txBody>
                    <a:bodyPr/>
                    <a:lstStyle/>
                    <a:p>
                      <a:pPr marL="0" marR="0">
                        <a:lnSpc>
                          <a:spcPct val="115000"/>
                        </a:lnSpc>
                        <a:spcBef>
                          <a:spcPts val="0"/>
                        </a:spcBef>
                        <a:spcAft>
                          <a:spcPts val="0"/>
                        </a:spcAft>
                      </a:pPr>
                      <a:r>
                        <a:rPr lang="en-US" sz="1200">
                          <a:effectLst/>
                          <a:latin typeface="Comic Sans MS" panose="030F0702030302020204" pitchFamily="66" charset="0"/>
                        </a:rPr>
                        <a:t>5</a:t>
                      </a:r>
                      <a:endParaRPr lang="en-US" sz="1200">
                        <a:effectLst/>
                        <a:latin typeface="Comic Sans MS" panose="030F0702030302020204" pitchFamily="66" charset="0"/>
                        <a:ea typeface="Calibri" panose="020F0502020204030204" pitchFamily="34" charset="0"/>
                        <a:cs typeface="Times New Roman" panose="02020603050405020304" pitchFamily="18" charset="0"/>
                      </a:endParaRPr>
                    </a:p>
                  </a:txBody>
                  <a:tcPr marL="48158" marR="48158" marT="0" marB="0"/>
                </a:tc>
                <a:tc>
                  <a:txBody>
                    <a:bodyPr/>
                    <a:lstStyle/>
                    <a:p>
                      <a:pPr marL="0" marR="0">
                        <a:lnSpc>
                          <a:spcPct val="115000"/>
                        </a:lnSpc>
                        <a:spcBef>
                          <a:spcPts val="0"/>
                        </a:spcBef>
                        <a:spcAft>
                          <a:spcPts val="0"/>
                        </a:spcAft>
                      </a:pPr>
                      <a:r>
                        <a:rPr lang="en-US" sz="1200">
                          <a:effectLst/>
                          <a:latin typeface="Comic Sans MS" panose="030F0702030302020204" pitchFamily="66" charset="0"/>
                        </a:rPr>
                        <a:t>1.04</a:t>
                      </a:r>
                      <a:endParaRPr lang="en-US" sz="1200">
                        <a:effectLst/>
                        <a:latin typeface="Comic Sans MS" panose="030F0702030302020204" pitchFamily="66" charset="0"/>
                        <a:ea typeface="Calibri" panose="020F0502020204030204" pitchFamily="34" charset="0"/>
                        <a:cs typeface="Times New Roman" panose="02020603050405020304" pitchFamily="18" charset="0"/>
                      </a:endParaRPr>
                    </a:p>
                  </a:txBody>
                  <a:tcPr marL="48158" marR="48158" marT="0" marB="0"/>
                </a:tc>
                <a:extLst>
                  <a:ext uri="{0D108BD9-81ED-4DB2-BD59-A6C34878D82A}">
                    <a16:rowId xmlns:a16="http://schemas.microsoft.com/office/drawing/2014/main" val="4263323873"/>
                  </a:ext>
                </a:extLst>
              </a:tr>
              <a:tr h="238499">
                <a:tc>
                  <a:txBody>
                    <a:bodyPr/>
                    <a:lstStyle/>
                    <a:p>
                      <a:pPr marL="0" marR="0">
                        <a:lnSpc>
                          <a:spcPct val="115000"/>
                        </a:lnSpc>
                        <a:spcBef>
                          <a:spcPts val="0"/>
                        </a:spcBef>
                        <a:spcAft>
                          <a:spcPts val="0"/>
                        </a:spcAft>
                      </a:pPr>
                      <a:r>
                        <a:rPr lang="en-US" sz="1400" dirty="0">
                          <a:effectLst/>
                          <a:latin typeface="Century Gothic" panose="020B0502020202020204" pitchFamily="34" charset="0"/>
                          <a:ea typeface="Calibri" panose="020F0502020204030204" pitchFamily="34" charset="0"/>
                          <a:cs typeface="Times New Roman" panose="02020603050405020304" pitchFamily="18" charset="0"/>
                        </a:rPr>
                        <a:t>Employee Environment Satisfaction</a:t>
                      </a:r>
                    </a:p>
                  </a:txBody>
                  <a:tcPr marL="48158" marR="48158" marT="0" marB="0">
                    <a:solidFill>
                      <a:schemeClr val="accent1">
                        <a:lumMod val="50000"/>
                      </a:schemeClr>
                    </a:solidFill>
                  </a:tcPr>
                </a:tc>
                <a:tc>
                  <a:txBody>
                    <a:bodyPr/>
                    <a:lstStyle/>
                    <a:p>
                      <a:pPr marL="0" marR="0">
                        <a:lnSpc>
                          <a:spcPct val="115000"/>
                        </a:lnSpc>
                        <a:spcBef>
                          <a:spcPts val="0"/>
                        </a:spcBef>
                        <a:spcAft>
                          <a:spcPts val="0"/>
                        </a:spcAft>
                      </a:pPr>
                      <a:r>
                        <a:rPr lang="en-US" sz="1200" dirty="0">
                          <a:effectLst/>
                          <a:latin typeface="Comic Sans MS" panose="030F0702030302020204" pitchFamily="66" charset="0"/>
                          <a:ea typeface="Calibri" panose="020F0502020204030204" pitchFamily="34" charset="0"/>
                          <a:cs typeface="Times New Roman" panose="02020603050405020304" pitchFamily="18" charset="0"/>
                        </a:rPr>
                        <a:t>1</a:t>
                      </a:r>
                    </a:p>
                  </a:txBody>
                  <a:tcPr marL="48158" marR="48158" marT="0" marB="0"/>
                </a:tc>
                <a:tc>
                  <a:txBody>
                    <a:bodyPr/>
                    <a:lstStyle/>
                    <a:p>
                      <a:pPr marL="0" marR="0">
                        <a:lnSpc>
                          <a:spcPct val="115000"/>
                        </a:lnSpc>
                        <a:spcBef>
                          <a:spcPts val="0"/>
                        </a:spcBef>
                        <a:spcAft>
                          <a:spcPts val="0"/>
                        </a:spcAft>
                      </a:pPr>
                      <a:r>
                        <a:rPr lang="en-US" sz="1200" dirty="0">
                          <a:effectLst/>
                          <a:latin typeface="Comic Sans MS" panose="030F0702030302020204" pitchFamily="66" charset="0"/>
                          <a:ea typeface="Calibri" panose="020F0502020204030204" pitchFamily="34" charset="0"/>
                          <a:cs typeface="Times New Roman" panose="02020603050405020304" pitchFamily="18" charset="0"/>
                        </a:rPr>
                        <a:t>2.72</a:t>
                      </a:r>
                    </a:p>
                  </a:txBody>
                  <a:tcPr marL="48158" marR="48158" marT="0" marB="0"/>
                </a:tc>
                <a:tc>
                  <a:txBody>
                    <a:bodyPr/>
                    <a:lstStyle/>
                    <a:p>
                      <a:pPr marL="0" marR="0">
                        <a:lnSpc>
                          <a:spcPct val="115000"/>
                        </a:lnSpc>
                        <a:spcBef>
                          <a:spcPts val="0"/>
                        </a:spcBef>
                        <a:spcAft>
                          <a:spcPts val="0"/>
                        </a:spcAft>
                      </a:pPr>
                      <a:r>
                        <a:rPr lang="en-US" sz="1200" dirty="0">
                          <a:effectLst/>
                          <a:latin typeface="Comic Sans MS" panose="030F0702030302020204" pitchFamily="66" charset="0"/>
                          <a:ea typeface="Calibri" panose="020F0502020204030204" pitchFamily="34" charset="0"/>
                          <a:cs typeface="Times New Roman" panose="02020603050405020304" pitchFamily="18" charset="0"/>
                        </a:rPr>
                        <a:t>4</a:t>
                      </a:r>
                    </a:p>
                  </a:txBody>
                  <a:tcPr marL="48158" marR="48158" marT="0" marB="0"/>
                </a:tc>
                <a:tc>
                  <a:txBody>
                    <a:bodyPr/>
                    <a:lstStyle/>
                    <a:p>
                      <a:pPr marL="0" marR="0">
                        <a:lnSpc>
                          <a:spcPct val="115000"/>
                        </a:lnSpc>
                        <a:spcBef>
                          <a:spcPts val="0"/>
                        </a:spcBef>
                        <a:spcAft>
                          <a:spcPts val="0"/>
                        </a:spcAft>
                      </a:pPr>
                      <a:r>
                        <a:rPr lang="en-US" sz="1200" dirty="0">
                          <a:effectLst/>
                          <a:latin typeface="Comic Sans MS" panose="030F0702030302020204" pitchFamily="66" charset="0"/>
                          <a:ea typeface="Calibri" panose="020F0502020204030204" pitchFamily="34" charset="0"/>
                          <a:cs typeface="Times New Roman" panose="02020603050405020304" pitchFamily="18" charset="0"/>
                        </a:rPr>
                        <a:t>1.09</a:t>
                      </a:r>
                    </a:p>
                  </a:txBody>
                  <a:tcPr marL="48158" marR="48158" marT="0" marB="0"/>
                </a:tc>
                <a:extLst>
                  <a:ext uri="{0D108BD9-81ED-4DB2-BD59-A6C34878D82A}">
                    <a16:rowId xmlns:a16="http://schemas.microsoft.com/office/drawing/2014/main" val="2543543742"/>
                  </a:ext>
                </a:extLst>
              </a:tr>
              <a:tr h="238499">
                <a:tc>
                  <a:txBody>
                    <a:bodyPr/>
                    <a:lstStyle/>
                    <a:p>
                      <a:pPr marL="0" marR="0">
                        <a:lnSpc>
                          <a:spcPct val="115000"/>
                        </a:lnSpc>
                        <a:spcBef>
                          <a:spcPts val="0"/>
                        </a:spcBef>
                        <a:spcAft>
                          <a:spcPts val="0"/>
                        </a:spcAft>
                      </a:pPr>
                      <a:r>
                        <a:rPr lang="en-US" sz="1400">
                          <a:effectLst/>
                          <a:latin typeface="Century Gothic" panose="020B0502020202020204" pitchFamily="34" charset="0"/>
                        </a:rPr>
                        <a:t>Employee Hourly Rate</a:t>
                      </a:r>
                      <a:endParaRPr lang="en-US" sz="1400">
                        <a:effectLst/>
                        <a:latin typeface="Century Gothic" panose="020B0502020202020204" pitchFamily="34" charset="0"/>
                        <a:ea typeface="Calibri" panose="020F0502020204030204" pitchFamily="34" charset="0"/>
                        <a:cs typeface="Times New Roman" panose="02020603050405020304" pitchFamily="18" charset="0"/>
                      </a:endParaRPr>
                    </a:p>
                  </a:txBody>
                  <a:tcPr marL="48158" marR="48158" marT="0" marB="0">
                    <a:solidFill>
                      <a:schemeClr val="accent1">
                        <a:lumMod val="50000"/>
                      </a:schemeClr>
                    </a:solidFill>
                  </a:tcPr>
                </a:tc>
                <a:tc>
                  <a:txBody>
                    <a:bodyPr/>
                    <a:lstStyle/>
                    <a:p>
                      <a:pPr marL="0" marR="0">
                        <a:lnSpc>
                          <a:spcPct val="115000"/>
                        </a:lnSpc>
                        <a:spcBef>
                          <a:spcPts val="0"/>
                        </a:spcBef>
                        <a:spcAft>
                          <a:spcPts val="0"/>
                        </a:spcAft>
                      </a:pPr>
                      <a:r>
                        <a:rPr lang="en-US" sz="1200" dirty="0">
                          <a:effectLst/>
                          <a:latin typeface="Comic Sans MS" panose="030F0702030302020204" pitchFamily="66" charset="0"/>
                        </a:rPr>
                        <a:t>30</a:t>
                      </a:r>
                      <a:endParaRPr lang="en-US" sz="12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48158" marR="48158" marT="0" marB="0"/>
                </a:tc>
                <a:tc>
                  <a:txBody>
                    <a:bodyPr/>
                    <a:lstStyle/>
                    <a:p>
                      <a:pPr marL="0" marR="0">
                        <a:lnSpc>
                          <a:spcPct val="115000"/>
                        </a:lnSpc>
                        <a:spcBef>
                          <a:spcPts val="0"/>
                        </a:spcBef>
                        <a:spcAft>
                          <a:spcPts val="0"/>
                        </a:spcAft>
                      </a:pPr>
                      <a:r>
                        <a:rPr lang="en-US" sz="1200">
                          <a:effectLst/>
                          <a:latin typeface="Comic Sans MS" panose="030F0702030302020204" pitchFamily="66" charset="0"/>
                        </a:rPr>
                        <a:t>65.98</a:t>
                      </a:r>
                      <a:endParaRPr lang="en-US" sz="1200">
                        <a:effectLst/>
                        <a:latin typeface="Comic Sans MS" panose="030F0702030302020204" pitchFamily="66" charset="0"/>
                        <a:ea typeface="Calibri" panose="020F0502020204030204" pitchFamily="34" charset="0"/>
                        <a:cs typeface="Times New Roman" panose="02020603050405020304" pitchFamily="18" charset="0"/>
                      </a:endParaRPr>
                    </a:p>
                  </a:txBody>
                  <a:tcPr marL="48158" marR="48158" marT="0" marB="0"/>
                </a:tc>
                <a:tc>
                  <a:txBody>
                    <a:bodyPr/>
                    <a:lstStyle/>
                    <a:p>
                      <a:pPr marL="0" marR="0">
                        <a:lnSpc>
                          <a:spcPct val="115000"/>
                        </a:lnSpc>
                        <a:spcBef>
                          <a:spcPts val="0"/>
                        </a:spcBef>
                        <a:spcAft>
                          <a:spcPts val="0"/>
                        </a:spcAft>
                      </a:pPr>
                      <a:r>
                        <a:rPr lang="en-US" sz="1200">
                          <a:effectLst/>
                          <a:latin typeface="Comic Sans MS" panose="030F0702030302020204" pitchFamily="66" charset="0"/>
                        </a:rPr>
                        <a:t>100</a:t>
                      </a:r>
                      <a:endParaRPr lang="en-US" sz="1200">
                        <a:effectLst/>
                        <a:latin typeface="Comic Sans MS" panose="030F0702030302020204" pitchFamily="66" charset="0"/>
                        <a:ea typeface="Calibri" panose="020F0502020204030204" pitchFamily="34" charset="0"/>
                        <a:cs typeface="Times New Roman" panose="02020603050405020304" pitchFamily="18" charset="0"/>
                      </a:endParaRPr>
                    </a:p>
                  </a:txBody>
                  <a:tcPr marL="48158" marR="48158" marT="0" marB="0"/>
                </a:tc>
                <a:tc>
                  <a:txBody>
                    <a:bodyPr/>
                    <a:lstStyle/>
                    <a:p>
                      <a:pPr marL="0" marR="0">
                        <a:lnSpc>
                          <a:spcPct val="115000"/>
                        </a:lnSpc>
                        <a:spcBef>
                          <a:spcPts val="0"/>
                        </a:spcBef>
                        <a:spcAft>
                          <a:spcPts val="0"/>
                        </a:spcAft>
                      </a:pPr>
                      <a:r>
                        <a:rPr lang="en-US" sz="1200">
                          <a:effectLst/>
                          <a:latin typeface="Comic Sans MS" panose="030F0702030302020204" pitchFamily="66" charset="0"/>
                        </a:rPr>
                        <a:t>20.21</a:t>
                      </a:r>
                      <a:endParaRPr lang="en-US" sz="1200">
                        <a:effectLst/>
                        <a:latin typeface="Comic Sans MS" panose="030F0702030302020204" pitchFamily="66" charset="0"/>
                        <a:ea typeface="Calibri" panose="020F0502020204030204" pitchFamily="34" charset="0"/>
                        <a:cs typeface="Times New Roman" panose="02020603050405020304" pitchFamily="18" charset="0"/>
                      </a:endParaRPr>
                    </a:p>
                  </a:txBody>
                  <a:tcPr marL="48158" marR="48158" marT="0" marB="0"/>
                </a:tc>
                <a:extLst>
                  <a:ext uri="{0D108BD9-81ED-4DB2-BD59-A6C34878D82A}">
                    <a16:rowId xmlns:a16="http://schemas.microsoft.com/office/drawing/2014/main" val="3359941415"/>
                  </a:ext>
                </a:extLst>
              </a:tr>
              <a:tr h="238499">
                <a:tc>
                  <a:txBody>
                    <a:bodyPr/>
                    <a:lstStyle/>
                    <a:p>
                      <a:pPr marL="0" marR="0">
                        <a:lnSpc>
                          <a:spcPct val="115000"/>
                        </a:lnSpc>
                        <a:spcBef>
                          <a:spcPts val="0"/>
                        </a:spcBef>
                        <a:spcAft>
                          <a:spcPts val="0"/>
                        </a:spcAft>
                      </a:pPr>
                      <a:r>
                        <a:rPr lang="en-US" sz="1400" dirty="0">
                          <a:effectLst/>
                          <a:latin typeface="Century Gothic" panose="020B0502020202020204" pitchFamily="34" charset="0"/>
                        </a:rPr>
                        <a:t>Job Involvement</a:t>
                      </a:r>
                      <a:endParaRPr lang="en-US" sz="14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48158" marR="48158" marT="0" marB="0">
                    <a:solidFill>
                      <a:schemeClr val="accent1">
                        <a:lumMod val="50000"/>
                      </a:schemeClr>
                    </a:solidFill>
                  </a:tcPr>
                </a:tc>
                <a:tc>
                  <a:txBody>
                    <a:bodyPr/>
                    <a:lstStyle/>
                    <a:p>
                      <a:pPr marL="0" marR="0">
                        <a:lnSpc>
                          <a:spcPct val="115000"/>
                        </a:lnSpc>
                        <a:spcBef>
                          <a:spcPts val="0"/>
                        </a:spcBef>
                        <a:spcAft>
                          <a:spcPts val="0"/>
                        </a:spcAft>
                      </a:pPr>
                      <a:r>
                        <a:rPr lang="en-US" sz="1200">
                          <a:effectLst/>
                          <a:latin typeface="Comic Sans MS" panose="030F0702030302020204" pitchFamily="66" charset="0"/>
                        </a:rPr>
                        <a:t>1</a:t>
                      </a:r>
                      <a:endParaRPr lang="en-US" sz="1200">
                        <a:effectLst/>
                        <a:latin typeface="Comic Sans MS" panose="030F0702030302020204" pitchFamily="66" charset="0"/>
                        <a:ea typeface="Calibri" panose="020F0502020204030204" pitchFamily="34" charset="0"/>
                        <a:cs typeface="Times New Roman" panose="02020603050405020304" pitchFamily="18" charset="0"/>
                      </a:endParaRPr>
                    </a:p>
                  </a:txBody>
                  <a:tcPr marL="48158" marR="48158" marT="0" marB="0"/>
                </a:tc>
                <a:tc>
                  <a:txBody>
                    <a:bodyPr/>
                    <a:lstStyle/>
                    <a:p>
                      <a:pPr marL="0" marR="0">
                        <a:lnSpc>
                          <a:spcPct val="115000"/>
                        </a:lnSpc>
                        <a:spcBef>
                          <a:spcPts val="0"/>
                        </a:spcBef>
                        <a:spcAft>
                          <a:spcPts val="0"/>
                        </a:spcAft>
                      </a:pPr>
                      <a:r>
                        <a:rPr lang="en-US" sz="1200" dirty="0">
                          <a:effectLst/>
                          <a:latin typeface="Comic Sans MS" panose="030F0702030302020204" pitchFamily="66" charset="0"/>
                        </a:rPr>
                        <a:t>2.73</a:t>
                      </a:r>
                      <a:endParaRPr lang="en-US" sz="12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48158" marR="48158" marT="0" marB="0"/>
                </a:tc>
                <a:tc>
                  <a:txBody>
                    <a:bodyPr/>
                    <a:lstStyle/>
                    <a:p>
                      <a:pPr marL="0" marR="0">
                        <a:lnSpc>
                          <a:spcPct val="115000"/>
                        </a:lnSpc>
                        <a:spcBef>
                          <a:spcPts val="0"/>
                        </a:spcBef>
                        <a:spcAft>
                          <a:spcPts val="0"/>
                        </a:spcAft>
                      </a:pPr>
                      <a:r>
                        <a:rPr lang="en-US" sz="1200">
                          <a:effectLst/>
                          <a:latin typeface="Comic Sans MS" panose="030F0702030302020204" pitchFamily="66" charset="0"/>
                        </a:rPr>
                        <a:t>4</a:t>
                      </a:r>
                      <a:endParaRPr lang="en-US" sz="1200">
                        <a:effectLst/>
                        <a:latin typeface="Comic Sans MS" panose="030F0702030302020204" pitchFamily="66" charset="0"/>
                        <a:ea typeface="Calibri" panose="020F0502020204030204" pitchFamily="34" charset="0"/>
                        <a:cs typeface="Times New Roman" panose="02020603050405020304" pitchFamily="18" charset="0"/>
                      </a:endParaRPr>
                    </a:p>
                  </a:txBody>
                  <a:tcPr marL="48158" marR="48158" marT="0" marB="0"/>
                </a:tc>
                <a:tc>
                  <a:txBody>
                    <a:bodyPr/>
                    <a:lstStyle/>
                    <a:p>
                      <a:pPr marL="0" marR="0">
                        <a:lnSpc>
                          <a:spcPct val="115000"/>
                        </a:lnSpc>
                        <a:spcBef>
                          <a:spcPts val="0"/>
                        </a:spcBef>
                        <a:spcAft>
                          <a:spcPts val="0"/>
                        </a:spcAft>
                      </a:pPr>
                      <a:r>
                        <a:rPr lang="en-US" sz="1200">
                          <a:effectLst/>
                          <a:latin typeface="Comic Sans MS" panose="030F0702030302020204" pitchFamily="66" charset="0"/>
                        </a:rPr>
                        <a:t>0.71</a:t>
                      </a:r>
                      <a:endParaRPr lang="en-US" sz="1200">
                        <a:effectLst/>
                        <a:latin typeface="Comic Sans MS" panose="030F0702030302020204" pitchFamily="66" charset="0"/>
                        <a:ea typeface="Calibri" panose="020F0502020204030204" pitchFamily="34" charset="0"/>
                        <a:cs typeface="Times New Roman" panose="02020603050405020304" pitchFamily="18" charset="0"/>
                      </a:endParaRPr>
                    </a:p>
                  </a:txBody>
                  <a:tcPr marL="48158" marR="48158" marT="0" marB="0"/>
                </a:tc>
                <a:extLst>
                  <a:ext uri="{0D108BD9-81ED-4DB2-BD59-A6C34878D82A}">
                    <a16:rowId xmlns:a16="http://schemas.microsoft.com/office/drawing/2014/main" val="3512549501"/>
                  </a:ext>
                </a:extLst>
              </a:tr>
              <a:tr h="238499">
                <a:tc>
                  <a:txBody>
                    <a:bodyPr/>
                    <a:lstStyle/>
                    <a:p>
                      <a:pPr marL="0" marR="0">
                        <a:lnSpc>
                          <a:spcPct val="115000"/>
                        </a:lnSpc>
                        <a:spcBef>
                          <a:spcPts val="0"/>
                        </a:spcBef>
                        <a:spcAft>
                          <a:spcPts val="0"/>
                        </a:spcAft>
                      </a:pPr>
                      <a:r>
                        <a:rPr lang="en-US" sz="1400" dirty="0">
                          <a:effectLst/>
                          <a:latin typeface="Century Gothic" panose="020B0502020202020204" pitchFamily="34" charset="0"/>
                          <a:ea typeface="Calibri" panose="020F0502020204030204" pitchFamily="34" charset="0"/>
                          <a:cs typeface="Times New Roman" panose="02020603050405020304" pitchFamily="18" charset="0"/>
                        </a:rPr>
                        <a:t>Job Level</a:t>
                      </a:r>
                    </a:p>
                  </a:txBody>
                  <a:tcPr marL="48158" marR="48158" marT="0" marB="0">
                    <a:solidFill>
                      <a:schemeClr val="accent1">
                        <a:lumMod val="50000"/>
                      </a:schemeClr>
                    </a:solidFill>
                  </a:tcPr>
                </a:tc>
                <a:tc>
                  <a:txBody>
                    <a:bodyPr/>
                    <a:lstStyle/>
                    <a:p>
                      <a:pPr marL="0" marR="0">
                        <a:lnSpc>
                          <a:spcPct val="115000"/>
                        </a:lnSpc>
                        <a:spcBef>
                          <a:spcPts val="0"/>
                        </a:spcBef>
                        <a:spcAft>
                          <a:spcPts val="0"/>
                        </a:spcAft>
                      </a:pPr>
                      <a:r>
                        <a:rPr lang="en-US" sz="1200" dirty="0">
                          <a:effectLst/>
                          <a:latin typeface="Comic Sans MS" panose="030F0702030302020204" pitchFamily="66" charset="0"/>
                          <a:ea typeface="Calibri" panose="020F0502020204030204" pitchFamily="34" charset="0"/>
                          <a:cs typeface="Times New Roman" panose="02020603050405020304" pitchFamily="18" charset="0"/>
                        </a:rPr>
                        <a:t>1</a:t>
                      </a:r>
                    </a:p>
                  </a:txBody>
                  <a:tcPr marL="48158" marR="48158" marT="0" marB="0"/>
                </a:tc>
                <a:tc>
                  <a:txBody>
                    <a:bodyPr/>
                    <a:lstStyle/>
                    <a:p>
                      <a:pPr marL="0" marR="0">
                        <a:lnSpc>
                          <a:spcPct val="115000"/>
                        </a:lnSpc>
                        <a:spcBef>
                          <a:spcPts val="0"/>
                        </a:spcBef>
                        <a:spcAft>
                          <a:spcPts val="0"/>
                        </a:spcAft>
                      </a:pPr>
                      <a:r>
                        <a:rPr lang="en-US" sz="1200" dirty="0">
                          <a:effectLst/>
                          <a:latin typeface="Comic Sans MS" panose="030F0702030302020204" pitchFamily="66" charset="0"/>
                          <a:ea typeface="Calibri" panose="020F0502020204030204" pitchFamily="34" charset="0"/>
                          <a:cs typeface="Times New Roman" panose="02020603050405020304" pitchFamily="18" charset="0"/>
                        </a:rPr>
                        <a:t>2.06</a:t>
                      </a:r>
                    </a:p>
                  </a:txBody>
                  <a:tcPr marL="48158" marR="48158" marT="0" marB="0"/>
                </a:tc>
                <a:tc>
                  <a:txBody>
                    <a:bodyPr/>
                    <a:lstStyle/>
                    <a:p>
                      <a:pPr marL="0" marR="0">
                        <a:lnSpc>
                          <a:spcPct val="115000"/>
                        </a:lnSpc>
                        <a:spcBef>
                          <a:spcPts val="0"/>
                        </a:spcBef>
                        <a:spcAft>
                          <a:spcPts val="0"/>
                        </a:spcAft>
                      </a:pPr>
                      <a:r>
                        <a:rPr lang="en-US" sz="1200" dirty="0">
                          <a:effectLst/>
                          <a:latin typeface="Comic Sans MS" panose="030F0702030302020204" pitchFamily="66" charset="0"/>
                          <a:ea typeface="Calibri" panose="020F0502020204030204" pitchFamily="34" charset="0"/>
                          <a:cs typeface="Times New Roman" panose="02020603050405020304" pitchFamily="18" charset="0"/>
                        </a:rPr>
                        <a:t>4</a:t>
                      </a:r>
                    </a:p>
                  </a:txBody>
                  <a:tcPr marL="48158" marR="48158" marT="0" marB="0"/>
                </a:tc>
                <a:tc>
                  <a:txBody>
                    <a:bodyPr/>
                    <a:lstStyle/>
                    <a:p>
                      <a:pPr marL="0" marR="0">
                        <a:lnSpc>
                          <a:spcPct val="115000"/>
                        </a:lnSpc>
                        <a:spcBef>
                          <a:spcPts val="0"/>
                        </a:spcBef>
                        <a:spcAft>
                          <a:spcPts val="0"/>
                        </a:spcAft>
                      </a:pPr>
                      <a:r>
                        <a:rPr lang="en-US" sz="1200" dirty="0">
                          <a:effectLst/>
                          <a:latin typeface="Comic Sans MS" panose="030F0702030302020204" pitchFamily="66" charset="0"/>
                          <a:ea typeface="Calibri" panose="020F0502020204030204" pitchFamily="34" charset="0"/>
                          <a:cs typeface="Times New Roman" panose="02020603050405020304" pitchFamily="18" charset="0"/>
                        </a:rPr>
                        <a:t>1.11</a:t>
                      </a:r>
                    </a:p>
                  </a:txBody>
                  <a:tcPr marL="48158" marR="48158" marT="0" marB="0"/>
                </a:tc>
                <a:extLst>
                  <a:ext uri="{0D108BD9-81ED-4DB2-BD59-A6C34878D82A}">
                    <a16:rowId xmlns:a16="http://schemas.microsoft.com/office/drawing/2014/main" val="3321006562"/>
                  </a:ext>
                </a:extLst>
              </a:tr>
              <a:tr h="238499">
                <a:tc>
                  <a:txBody>
                    <a:bodyPr/>
                    <a:lstStyle/>
                    <a:p>
                      <a:pPr marL="0" marR="0">
                        <a:lnSpc>
                          <a:spcPct val="115000"/>
                        </a:lnSpc>
                        <a:spcBef>
                          <a:spcPts val="0"/>
                        </a:spcBef>
                        <a:spcAft>
                          <a:spcPts val="0"/>
                        </a:spcAft>
                      </a:pPr>
                      <a:r>
                        <a:rPr lang="en-US" sz="1400" dirty="0">
                          <a:effectLst/>
                          <a:latin typeface="Century Gothic" panose="020B0502020202020204" pitchFamily="34" charset="0"/>
                        </a:rPr>
                        <a:t>Job Satisfaction</a:t>
                      </a:r>
                      <a:endParaRPr lang="en-US" sz="14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48158" marR="48158" marT="0" marB="0">
                    <a:solidFill>
                      <a:schemeClr val="accent1">
                        <a:lumMod val="50000"/>
                      </a:schemeClr>
                    </a:solidFill>
                  </a:tcPr>
                </a:tc>
                <a:tc>
                  <a:txBody>
                    <a:bodyPr/>
                    <a:lstStyle/>
                    <a:p>
                      <a:pPr marL="0" marR="0">
                        <a:lnSpc>
                          <a:spcPct val="115000"/>
                        </a:lnSpc>
                        <a:spcBef>
                          <a:spcPts val="0"/>
                        </a:spcBef>
                        <a:spcAft>
                          <a:spcPts val="0"/>
                        </a:spcAft>
                      </a:pPr>
                      <a:r>
                        <a:rPr lang="en-US" sz="1200">
                          <a:effectLst/>
                          <a:latin typeface="Comic Sans MS" panose="030F0702030302020204" pitchFamily="66" charset="0"/>
                        </a:rPr>
                        <a:t>1</a:t>
                      </a:r>
                      <a:endParaRPr lang="en-US" sz="1200">
                        <a:effectLst/>
                        <a:latin typeface="Comic Sans MS" panose="030F0702030302020204" pitchFamily="66" charset="0"/>
                        <a:ea typeface="Calibri" panose="020F0502020204030204" pitchFamily="34" charset="0"/>
                        <a:cs typeface="Times New Roman" panose="02020603050405020304" pitchFamily="18" charset="0"/>
                      </a:endParaRPr>
                    </a:p>
                  </a:txBody>
                  <a:tcPr marL="48158" marR="48158" marT="0" marB="0"/>
                </a:tc>
                <a:tc>
                  <a:txBody>
                    <a:bodyPr/>
                    <a:lstStyle/>
                    <a:p>
                      <a:pPr marL="0" marR="0">
                        <a:lnSpc>
                          <a:spcPct val="115000"/>
                        </a:lnSpc>
                        <a:spcBef>
                          <a:spcPts val="0"/>
                        </a:spcBef>
                        <a:spcAft>
                          <a:spcPts val="0"/>
                        </a:spcAft>
                      </a:pPr>
                      <a:r>
                        <a:rPr lang="en-US" sz="1200">
                          <a:effectLst/>
                          <a:latin typeface="Comic Sans MS" panose="030F0702030302020204" pitchFamily="66" charset="0"/>
                        </a:rPr>
                        <a:t>2.73</a:t>
                      </a:r>
                      <a:endParaRPr lang="en-US" sz="1200">
                        <a:effectLst/>
                        <a:latin typeface="Comic Sans MS" panose="030F0702030302020204" pitchFamily="66" charset="0"/>
                        <a:ea typeface="Calibri" panose="020F0502020204030204" pitchFamily="34" charset="0"/>
                        <a:cs typeface="Times New Roman" panose="02020603050405020304" pitchFamily="18" charset="0"/>
                      </a:endParaRPr>
                    </a:p>
                  </a:txBody>
                  <a:tcPr marL="48158" marR="48158" marT="0" marB="0"/>
                </a:tc>
                <a:tc>
                  <a:txBody>
                    <a:bodyPr/>
                    <a:lstStyle/>
                    <a:p>
                      <a:pPr marL="0" marR="0">
                        <a:lnSpc>
                          <a:spcPct val="115000"/>
                        </a:lnSpc>
                        <a:spcBef>
                          <a:spcPts val="0"/>
                        </a:spcBef>
                        <a:spcAft>
                          <a:spcPts val="0"/>
                        </a:spcAft>
                      </a:pPr>
                      <a:r>
                        <a:rPr lang="en-US" sz="1200">
                          <a:effectLst/>
                          <a:latin typeface="Comic Sans MS" panose="030F0702030302020204" pitchFamily="66" charset="0"/>
                        </a:rPr>
                        <a:t>4</a:t>
                      </a:r>
                      <a:endParaRPr lang="en-US" sz="1200">
                        <a:effectLst/>
                        <a:latin typeface="Comic Sans MS" panose="030F0702030302020204" pitchFamily="66" charset="0"/>
                        <a:ea typeface="Calibri" panose="020F0502020204030204" pitchFamily="34" charset="0"/>
                        <a:cs typeface="Times New Roman" panose="02020603050405020304" pitchFamily="18" charset="0"/>
                      </a:endParaRPr>
                    </a:p>
                  </a:txBody>
                  <a:tcPr marL="48158" marR="48158" marT="0" marB="0"/>
                </a:tc>
                <a:tc>
                  <a:txBody>
                    <a:bodyPr/>
                    <a:lstStyle/>
                    <a:p>
                      <a:pPr marL="0" marR="0">
                        <a:lnSpc>
                          <a:spcPct val="115000"/>
                        </a:lnSpc>
                        <a:spcBef>
                          <a:spcPts val="0"/>
                        </a:spcBef>
                        <a:spcAft>
                          <a:spcPts val="0"/>
                        </a:spcAft>
                      </a:pPr>
                      <a:r>
                        <a:rPr lang="en-US" sz="1200">
                          <a:effectLst/>
                          <a:latin typeface="Comic Sans MS" panose="030F0702030302020204" pitchFamily="66" charset="0"/>
                        </a:rPr>
                        <a:t>1.10</a:t>
                      </a:r>
                      <a:endParaRPr lang="en-US" sz="1200">
                        <a:effectLst/>
                        <a:latin typeface="Comic Sans MS" panose="030F0702030302020204" pitchFamily="66" charset="0"/>
                        <a:ea typeface="Calibri" panose="020F0502020204030204" pitchFamily="34" charset="0"/>
                        <a:cs typeface="Times New Roman" panose="02020603050405020304" pitchFamily="18" charset="0"/>
                      </a:endParaRPr>
                    </a:p>
                  </a:txBody>
                  <a:tcPr marL="48158" marR="48158" marT="0" marB="0"/>
                </a:tc>
                <a:extLst>
                  <a:ext uri="{0D108BD9-81ED-4DB2-BD59-A6C34878D82A}">
                    <a16:rowId xmlns:a16="http://schemas.microsoft.com/office/drawing/2014/main" val="131461440"/>
                  </a:ext>
                </a:extLst>
              </a:tr>
              <a:tr h="238499">
                <a:tc>
                  <a:txBody>
                    <a:bodyPr/>
                    <a:lstStyle/>
                    <a:p>
                      <a:pPr marL="0" marR="0">
                        <a:lnSpc>
                          <a:spcPct val="115000"/>
                        </a:lnSpc>
                        <a:spcBef>
                          <a:spcPts val="0"/>
                        </a:spcBef>
                        <a:spcAft>
                          <a:spcPts val="0"/>
                        </a:spcAft>
                      </a:pPr>
                      <a:r>
                        <a:rPr lang="en-US" sz="1400" dirty="0">
                          <a:effectLst/>
                          <a:latin typeface="Century Gothic" panose="020B0502020202020204" pitchFamily="34" charset="0"/>
                        </a:rPr>
                        <a:t>Number of Companies Worked</a:t>
                      </a:r>
                      <a:endParaRPr lang="en-US" sz="14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48158" marR="48158" marT="0" marB="0">
                    <a:solidFill>
                      <a:schemeClr val="accent1">
                        <a:lumMod val="50000"/>
                      </a:schemeClr>
                    </a:solidFill>
                  </a:tcPr>
                </a:tc>
                <a:tc>
                  <a:txBody>
                    <a:bodyPr/>
                    <a:lstStyle/>
                    <a:p>
                      <a:pPr marL="0" marR="0">
                        <a:lnSpc>
                          <a:spcPct val="115000"/>
                        </a:lnSpc>
                        <a:spcBef>
                          <a:spcPts val="0"/>
                        </a:spcBef>
                        <a:spcAft>
                          <a:spcPts val="0"/>
                        </a:spcAft>
                      </a:pPr>
                      <a:r>
                        <a:rPr lang="en-US" sz="1200">
                          <a:effectLst/>
                          <a:latin typeface="Comic Sans MS" panose="030F0702030302020204" pitchFamily="66" charset="0"/>
                        </a:rPr>
                        <a:t>0</a:t>
                      </a:r>
                      <a:endParaRPr lang="en-US" sz="1200">
                        <a:effectLst/>
                        <a:latin typeface="Comic Sans MS" panose="030F0702030302020204" pitchFamily="66" charset="0"/>
                        <a:ea typeface="Calibri" panose="020F0502020204030204" pitchFamily="34" charset="0"/>
                        <a:cs typeface="Times New Roman" panose="02020603050405020304" pitchFamily="18" charset="0"/>
                      </a:endParaRPr>
                    </a:p>
                  </a:txBody>
                  <a:tcPr marL="48158" marR="48158" marT="0" marB="0"/>
                </a:tc>
                <a:tc>
                  <a:txBody>
                    <a:bodyPr/>
                    <a:lstStyle/>
                    <a:p>
                      <a:pPr marL="0" marR="0">
                        <a:lnSpc>
                          <a:spcPct val="115000"/>
                        </a:lnSpc>
                        <a:spcBef>
                          <a:spcPts val="0"/>
                        </a:spcBef>
                        <a:spcAft>
                          <a:spcPts val="0"/>
                        </a:spcAft>
                      </a:pPr>
                      <a:r>
                        <a:rPr lang="en-US" sz="1200" dirty="0">
                          <a:effectLst/>
                          <a:latin typeface="Comic Sans MS" panose="030F0702030302020204" pitchFamily="66" charset="0"/>
                        </a:rPr>
                        <a:t>2.67</a:t>
                      </a:r>
                      <a:endParaRPr lang="en-US" sz="12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48158" marR="48158" marT="0" marB="0"/>
                </a:tc>
                <a:tc>
                  <a:txBody>
                    <a:bodyPr/>
                    <a:lstStyle/>
                    <a:p>
                      <a:pPr marL="0" marR="0">
                        <a:lnSpc>
                          <a:spcPct val="115000"/>
                        </a:lnSpc>
                        <a:spcBef>
                          <a:spcPts val="0"/>
                        </a:spcBef>
                        <a:spcAft>
                          <a:spcPts val="0"/>
                        </a:spcAft>
                      </a:pPr>
                      <a:r>
                        <a:rPr lang="en-US" sz="1200" dirty="0">
                          <a:effectLst/>
                          <a:latin typeface="Comic Sans MS" panose="030F0702030302020204" pitchFamily="66" charset="0"/>
                        </a:rPr>
                        <a:t>9</a:t>
                      </a:r>
                      <a:endParaRPr lang="en-US" sz="12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48158" marR="48158" marT="0" marB="0"/>
                </a:tc>
                <a:tc>
                  <a:txBody>
                    <a:bodyPr/>
                    <a:lstStyle/>
                    <a:p>
                      <a:pPr marL="0" marR="0">
                        <a:lnSpc>
                          <a:spcPct val="115000"/>
                        </a:lnSpc>
                        <a:spcBef>
                          <a:spcPts val="0"/>
                        </a:spcBef>
                        <a:spcAft>
                          <a:spcPts val="0"/>
                        </a:spcAft>
                      </a:pPr>
                      <a:r>
                        <a:rPr lang="en-US" sz="1200">
                          <a:effectLst/>
                          <a:latin typeface="Comic Sans MS" panose="030F0702030302020204" pitchFamily="66" charset="0"/>
                        </a:rPr>
                        <a:t>2.47</a:t>
                      </a:r>
                      <a:endParaRPr lang="en-US" sz="1200">
                        <a:effectLst/>
                        <a:latin typeface="Comic Sans MS" panose="030F0702030302020204" pitchFamily="66" charset="0"/>
                        <a:ea typeface="Calibri" panose="020F0502020204030204" pitchFamily="34" charset="0"/>
                        <a:cs typeface="Times New Roman" panose="02020603050405020304" pitchFamily="18" charset="0"/>
                      </a:endParaRPr>
                    </a:p>
                  </a:txBody>
                  <a:tcPr marL="48158" marR="48158" marT="0" marB="0"/>
                </a:tc>
                <a:extLst>
                  <a:ext uri="{0D108BD9-81ED-4DB2-BD59-A6C34878D82A}">
                    <a16:rowId xmlns:a16="http://schemas.microsoft.com/office/drawing/2014/main" val="366794554"/>
                  </a:ext>
                </a:extLst>
              </a:tr>
              <a:tr h="238499">
                <a:tc>
                  <a:txBody>
                    <a:bodyPr/>
                    <a:lstStyle/>
                    <a:p>
                      <a:pPr marL="0" marR="0">
                        <a:lnSpc>
                          <a:spcPct val="115000"/>
                        </a:lnSpc>
                        <a:spcBef>
                          <a:spcPts val="0"/>
                        </a:spcBef>
                        <a:spcAft>
                          <a:spcPts val="0"/>
                        </a:spcAft>
                      </a:pPr>
                      <a:r>
                        <a:rPr lang="en-US" sz="1400" dirty="0">
                          <a:effectLst/>
                          <a:latin typeface="Century Gothic" panose="020B0502020202020204" pitchFamily="34" charset="0"/>
                        </a:rPr>
                        <a:t>Last Salary Hike (%)</a:t>
                      </a:r>
                      <a:endParaRPr lang="en-US" sz="14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48158" marR="48158" marT="0" marB="0">
                    <a:solidFill>
                      <a:schemeClr val="accent1">
                        <a:lumMod val="50000"/>
                      </a:schemeClr>
                    </a:solidFill>
                  </a:tcPr>
                </a:tc>
                <a:tc>
                  <a:txBody>
                    <a:bodyPr/>
                    <a:lstStyle/>
                    <a:p>
                      <a:pPr marL="0" marR="0">
                        <a:lnSpc>
                          <a:spcPct val="115000"/>
                        </a:lnSpc>
                        <a:spcBef>
                          <a:spcPts val="0"/>
                        </a:spcBef>
                        <a:spcAft>
                          <a:spcPts val="0"/>
                        </a:spcAft>
                      </a:pPr>
                      <a:r>
                        <a:rPr lang="en-US" sz="1200">
                          <a:effectLst/>
                          <a:latin typeface="Comic Sans MS" panose="030F0702030302020204" pitchFamily="66" charset="0"/>
                        </a:rPr>
                        <a:t>11</a:t>
                      </a:r>
                      <a:endParaRPr lang="en-US" sz="1200">
                        <a:effectLst/>
                        <a:latin typeface="Comic Sans MS" panose="030F0702030302020204" pitchFamily="66" charset="0"/>
                        <a:ea typeface="Calibri" panose="020F0502020204030204" pitchFamily="34" charset="0"/>
                        <a:cs typeface="Times New Roman" panose="02020603050405020304" pitchFamily="18" charset="0"/>
                      </a:endParaRPr>
                    </a:p>
                  </a:txBody>
                  <a:tcPr marL="48158" marR="48158" marT="0" marB="0"/>
                </a:tc>
                <a:tc>
                  <a:txBody>
                    <a:bodyPr/>
                    <a:lstStyle/>
                    <a:p>
                      <a:pPr marL="0" marR="0">
                        <a:lnSpc>
                          <a:spcPct val="115000"/>
                        </a:lnSpc>
                        <a:spcBef>
                          <a:spcPts val="0"/>
                        </a:spcBef>
                        <a:spcAft>
                          <a:spcPts val="0"/>
                        </a:spcAft>
                      </a:pPr>
                      <a:r>
                        <a:rPr lang="en-US" sz="1200" dirty="0">
                          <a:effectLst/>
                          <a:latin typeface="Comic Sans MS" panose="030F0702030302020204" pitchFamily="66" charset="0"/>
                        </a:rPr>
                        <a:t>15.22</a:t>
                      </a:r>
                      <a:endParaRPr lang="en-US" sz="12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48158" marR="48158" marT="0" marB="0"/>
                </a:tc>
                <a:tc>
                  <a:txBody>
                    <a:bodyPr/>
                    <a:lstStyle/>
                    <a:p>
                      <a:pPr marL="0" marR="0">
                        <a:lnSpc>
                          <a:spcPct val="115000"/>
                        </a:lnSpc>
                        <a:spcBef>
                          <a:spcPts val="0"/>
                        </a:spcBef>
                        <a:spcAft>
                          <a:spcPts val="0"/>
                        </a:spcAft>
                      </a:pPr>
                      <a:r>
                        <a:rPr lang="en-US" sz="1200">
                          <a:effectLst/>
                          <a:latin typeface="Comic Sans MS" panose="030F0702030302020204" pitchFamily="66" charset="0"/>
                        </a:rPr>
                        <a:t>25</a:t>
                      </a:r>
                      <a:endParaRPr lang="en-US" sz="1200">
                        <a:effectLst/>
                        <a:latin typeface="Comic Sans MS" panose="030F0702030302020204" pitchFamily="66" charset="0"/>
                        <a:ea typeface="Calibri" panose="020F0502020204030204" pitchFamily="34" charset="0"/>
                        <a:cs typeface="Times New Roman" panose="02020603050405020304" pitchFamily="18" charset="0"/>
                      </a:endParaRPr>
                    </a:p>
                  </a:txBody>
                  <a:tcPr marL="48158" marR="48158" marT="0" marB="0"/>
                </a:tc>
                <a:tc>
                  <a:txBody>
                    <a:bodyPr/>
                    <a:lstStyle/>
                    <a:p>
                      <a:pPr marL="0" marR="0">
                        <a:lnSpc>
                          <a:spcPct val="115000"/>
                        </a:lnSpc>
                        <a:spcBef>
                          <a:spcPts val="0"/>
                        </a:spcBef>
                        <a:spcAft>
                          <a:spcPts val="0"/>
                        </a:spcAft>
                      </a:pPr>
                      <a:r>
                        <a:rPr lang="en-US" sz="1200">
                          <a:effectLst/>
                          <a:latin typeface="Comic Sans MS" panose="030F0702030302020204" pitchFamily="66" charset="0"/>
                        </a:rPr>
                        <a:t>3.63</a:t>
                      </a:r>
                      <a:endParaRPr lang="en-US" sz="1200">
                        <a:effectLst/>
                        <a:latin typeface="Comic Sans MS" panose="030F0702030302020204" pitchFamily="66" charset="0"/>
                        <a:ea typeface="Calibri" panose="020F0502020204030204" pitchFamily="34" charset="0"/>
                        <a:cs typeface="Times New Roman" panose="02020603050405020304" pitchFamily="18" charset="0"/>
                      </a:endParaRPr>
                    </a:p>
                  </a:txBody>
                  <a:tcPr marL="48158" marR="48158" marT="0" marB="0"/>
                </a:tc>
                <a:extLst>
                  <a:ext uri="{0D108BD9-81ED-4DB2-BD59-A6C34878D82A}">
                    <a16:rowId xmlns:a16="http://schemas.microsoft.com/office/drawing/2014/main" val="1416065641"/>
                  </a:ext>
                </a:extLst>
              </a:tr>
              <a:tr h="238499">
                <a:tc>
                  <a:txBody>
                    <a:bodyPr/>
                    <a:lstStyle/>
                    <a:p>
                      <a:pPr marL="0" marR="0">
                        <a:lnSpc>
                          <a:spcPct val="115000"/>
                        </a:lnSpc>
                        <a:spcBef>
                          <a:spcPts val="0"/>
                        </a:spcBef>
                        <a:spcAft>
                          <a:spcPts val="0"/>
                        </a:spcAft>
                      </a:pPr>
                      <a:r>
                        <a:rPr lang="en-US" sz="1400" dirty="0">
                          <a:effectLst/>
                          <a:latin typeface="Century Gothic" panose="020B0502020202020204" pitchFamily="34" charset="0"/>
                          <a:ea typeface="Calibri" panose="020F0502020204030204" pitchFamily="34" charset="0"/>
                          <a:cs typeface="Times New Roman" panose="02020603050405020304" pitchFamily="18" charset="0"/>
                        </a:rPr>
                        <a:t>Employee Relationship Satisfaction</a:t>
                      </a:r>
                    </a:p>
                  </a:txBody>
                  <a:tcPr marL="48158" marR="48158" marT="0" marB="0">
                    <a:solidFill>
                      <a:schemeClr val="accent1">
                        <a:lumMod val="50000"/>
                      </a:schemeClr>
                    </a:solidFill>
                  </a:tcPr>
                </a:tc>
                <a:tc>
                  <a:txBody>
                    <a:bodyPr/>
                    <a:lstStyle/>
                    <a:p>
                      <a:pPr marL="0" marR="0">
                        <a:lnSpc>
                          <a:spcPct val="115000"/>
                        </a:lnSpc>
                        <a:spcBef>
                          <a:spcPts val="0"/>
                        </a:spcBef>
                        <a:spcAft>
                          <a:spcPts val="0"/>
                        </a:spcAft>
                      </a:pPr>
                      <a:r>
                        <a:rPr lang="en-US" sz="1200" dirty="0">
                          <a:effectLst/>
                          <a:latin typeface="Comic Sans MS" panose="030F0702030302020204" pitchFamily="66" charset="0"/>
                          <a:ea typeface="Calibri" panose="020F0502020204030204" pitchFamily="34" charset="0"/>
                          <a:cs typeface="Times New Roman" panose="02020603050405020304" pitchFamily="18" charset="0"/>
                        </a:rPr>
                        <a:t>1</a:t>
                      </a:r>
                    </a:p>
                  </a:txBody>
                  <a:tcPr marL="48158" marR="48158" marT="0" marB="0"/>
                </a:tc>
                <a:tc>
                  <a:txBody>
                    <a:bodyPr/>
                    <a:lstStyle/>
                    <a:p>
                      <a:pPr marL="0" marR="0">
                        <a:lnSpc>
                          <a:spcPct val="115000"/>
                        </a:lnSpc>
                        <a:spcBef>
                          <a:spcPts val="0"/>
                        </a:spcBef>
                        <a:spcAft>
                          <a:spcPts val="0"/>
                        </a:spcAft>
                      </a:pPr>
                      <a:r>
                        <a:rPr lang="en-US" sz="1200" dirty="0">
                          <a:effectLst/>
                          <a:latin typeface="Comic Sans MS" panose="030F0702030302020204" pitchFamily="66" charset="0"/>
                          <a:ea typeface="Calibri" panose="020F0502020204030204" pitchFamily="34" charset="0"/>
                          <a:cs typeface="Times New Roman" panose="02020603050405020304" pitchFamily="18" charset="0"/>
                        </a:rPr>
                        <a:t>2.73</a:t>
                      </a:r>
                    </a:p>
                  </a:txBody>
                  <a:tcPr marL="48158" marR="48158" marT="0" marB="0"/>
                </a:tc>
                <a:tc>
                  <a:txBody>
                    <a:bodyPr/>
                    <a:lstStyle/>
                    <a:p>
                      <a:pPr marL="0" marR="0">
                        <a:lnSpc>
                          <a:spcPct val="115000"/>
                        </a:lnSpc>
                        <a:spcBef>
                          <a:spcPts val="0"/>
                        </a:spcBef>
                        <a:spcAft>
                          <a:spcPts val="0"/>
                        </a:spcAft>
                      </a:pPr>
                      <a:r>
                        <a:rPr lang="en-US" sz="1200" dirty="0">
                          <a:effectLst/>
                          <a:latin typeface="Comic Sans MS" panose="030F0702030302020204" pitchFamily="66" charset="0"/>
                          <a:ea typeface="Calibri" panose="020F0502020204030204" pitchFamily="34" charset="0"/>
                          <a:cs typeface="Times New Roman" panose="02020603050405020304" pitchFamily="18" charset="0"/>
                        </a:rPr>
                        <a:t>4</a:t>
                      </a:r>
                    </a:p>
                  </a:txBody>
                  <a:tcPr marL="48158" marR="48158" marT="0" marB="0"/>
                </a:tc>
                <a:tc>
                  <a:txBody>
                    <a:bodyPr/>
                    <a:lstStyle/>
                    <a:p>
                      <a:pPr marL="0" marR="0">
                        <a:lnSpc>
                          <a:spcPct val="115000"/>
                        </a:lnSpc>
                        <a:spcBef>
                          <a:spcPts val="0"/>
                        </a:spcBef>
                        <a:spcAft>
                          <a:spcPts val="0"/>
                        </a:spcAft>
                      </a:pPr>
                      <a:r>
                        <a:rPr lang="en-US" sz="1200" dirty="0">
                          <a:effectLst/>
                          <a:latin typeface="Comic Sans MS" panose="030F0702030302020204" pitchFamily="66" charset="0"/>
                          <a:ea typeface="Calibri" panose="020F0502020204030204" pitchFamily="34" charset="0"/>
                          <a:cs typeface="Times New Roman" panose="02020603050405020304" pitchFamily="18" charset="0"/>
                        </a:rPr>
                        <a:t>1.08</a:t>
                      </a:r>
                    </a:p>
                  </a:txBody>
                  <a:tcPr marL="48158" marR="48158" marT="0" marB="0"/>
                </a:tc>
                <a:extLst>
                  <a:ext uri="{0D108BD9-81ED-4DB2-BD59-A6C34878D82A}">
                    <a16:rowId xmlns:a16="http://schemas.microsoft.com/office/drawing/2014/main" val="509096769"/>
                  </a:ext>
                </a:extLst>
              </a:tr>
              <a:tr h="238499">
                <a:tc>
                  <a:txBody>
                    <a:bodyPr/>
                    <a:lstStyle/>
                    <a:p>
                      <a:pPr marL="0" marR="0">
                        <a:lnSpc>
                          <a:spcPct val="115000"/>
                        </a:lnSpc>
                        <a:spcBef>
                          <a:spcPts val="0"/>
                        </a:spcBef>
                        <a:spcAft>
                          <a:spcPts val="0"/>
                        </a:spcAft>
                      </a:pPr>
                      <a:r>
                        <a:rPr lang="en-US" sz="1400">
                          <a:effectLst/>
                          <a:latin typeface="Century Gothic" panose="020B0502020202020204" pitchFamily="34" charset="0"/>
                        </a:rPr>
                        <a:t>Work-Life Balance</a:t>
                      </a:r>
                      <a:endParaRPr lang="en-US" sz="1400">
                        <a:effectLst/>
                        <a:latin typeface="Century Gothic" panose="020B0502020202020204" pitchFamily="34" charset="0"/>
                        <a:ea typeface="Calibri" panose="020F0502020204030204" pitchFamily="34" charset="0"/>
                        <a:cs typeface="Times New Roman" panose="02020603050405020304" pitchFamily="18" charset="0"/>
                      </a:endParaRPr>
                    </a:p>
                  </a:txBody>
                  <a:tcPr marL="48158" marR="48158" marT="0" marB="0">
                    <a:solidFill>
                      <a:schemeClr val="accent1">
                        <a:lumMod val="50000"/>
                      </a:schemeClr>
                    </a:solidFill>
                  </a:tcPr>
                </a:tc>
                <a:tc>
                  <a:txBody>
                    <a:bodyPr/>
                    <a:lstStyle/>
                    <a:p>
                      <a:pPr marL="0" marR="0">
                        <a:lnSpc>
                          <a:spcPct val="115000"/>
                        </a:lnSpc>
                        <a:spcBef>
                          <a:spcPts val="0"/>
                        </a:spcBef>
                        <a:spcAft>
                          <a:spcPts val="0"/>
                        </a:spcAft>
                      </a:pPr>
                      <a:r>
                        <a:rPr lang="en-US" sz="1200">
                          <a:effectLst/>
                          <a:latin typeface="Comic Sans MS" panose="030F0702030302020204" pitchFamily="66" charset="0"/>
                        </a:rPr>
                        <a:t> 1</a:t>
                      </a:r>
                      <a:endParaRPr lang="en-US" sz="1200">
                        <a:effectLst/>
                        <a:latin typeface="Comic Sans MS" panose="030F0702030302020204" pitchFamily="66" charset="0"/>
                        <a:ea typeface="Calibri" panose="020F0502020204030204" pitchFamily="34" charset="0"/>
                        <a:cs typeface="Times New Roman" panose="02020603050405020304" pitchFamily="18" charset="0"/>
                      </a:endParaRPr>
                    </a:p>
                  </a:txBody>
                  <a:tcPr marL="48158" marR="48158" marT="0" marB="0"/>
                </a:tc>
                <a:tc>
                  <a:txBody>
                    <a:bodyPr/>
                    <a:lstStyle/>
                    <a:p>
                      <a:pPr marL="0" marR="0">
                        <a:lnSpc>
                          <a:spcPct val="115000"/>
                        </a:lnSpc>
                        <a:spcBef>
                          <a:spcPts val="0"/>
                        </a:spcBef>
                        <a:spcAft>
                          <a:spcPts val="0"/>
                        </a:spcAft>
                      </a:pPr>
                      <a:r>
                        <a:rPr lang="en-US" sz="1200" dirty="0">
                          <a:effectLst/>
                          <a:latin typeface="Comic Sans MS" panose="030F0702030302020204" pitchFamily="66" charset="0"/>
                        </a:rPr>
                        <a:t>2.74</a:t>
                      </a:r>
                      <a:endParaRPr lang="en-US" sz="12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48158" marR="48158" marT="0" marB="0"/>
                </a:tc>
                <a:tc>
                  <a:txBody>
                    <a:bodyPr/>
                    <a:lstStyle/>
                    <a:p>
                      <a:pPr marL="0" marR="0">
                        <a:lnSpc>
                          <a:spcPct val="115000"/>
                        </a:lnSpc>
                        <a:spcBef>
                          <a:spcPts val="0"/>
                        </a:spcBef>
                        <a:spcAft>
                          <a:spcPts val="0"/>
                        </a:spcAft>
                      </a:pPr>
                      <a:r>
                        <a:rPr lang="en-US" sz="1200" dirty="0">
                          <a:effectLst/>
                          <a:latin typeface="Comic Sans MS" panose="030F0702030302020204" pitchFamily="66" charset="0"/>
                        </a:rPr>
                        <a:t>4</a:t>
                      </a:r>
                      <a:endParaRPr lang="en-US" sz="12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48158" marR="48158" marT="0" marB="0"/>
                </a:tc>
                <a:tc>
                  <a:txBody>
                    <a:bodyPr/>
                    <a:lstStyle/>
                    <a:p>
                      <a:pPr marL="0" marR="0">
                        <a:lnSpc>
                          <a:spcPct val="115000"/>
                        </a:lnSpc>
                        <a:spcBef>
                          <a:spcPts val="0"/>
                        </a:spcBef>
                        <a:spcAft>
                          <a:spcPts val="0"/>
                        </a:spcAft>
                      </a:pPr>
                      <a:r>
                        <a:rPr lang="en-US" sz="1200">
                          <a:effectLst/>
                          <a:latin typeface="Comic Sans MS" panose="030F0702030302020204" pitchFamily="66" charset="0"/>
                        </a:rPr>
                        <a:t>0.70</a:t>
                      </a:r>
                      <a:endParaRPr lang="en-US" sz="1200">
                        <a:effectLst/>
                        <a:latin typeface="Comic Sans MS" panose="030F0702030302020204" pitchFamily="66" charset="0"/>
                        <a:ea typeface="Calibri" panose="020F0502020204030204" pitchFamily="34" charset="0"/>
                        <a:cs typeface="Times New Roman" panose="02020603050405020304" pitchFamily="18" charset="0"/>
                      </a:endParaRPr>
                    </a:p>
                  </a:txBody>
                  <a:tcPr marL="48158" marR="48158" marT="0" marB="0"/>
                </a:tc>
                <a:extLst>
                  <a:ext uri="{0D108BD9-81ED-4DB2-BD59-A6C34878D82A}">
                    <a16:rowId xmlns:a16="http://schemas.microsoft.com/office/drawing/2014/main" val="2887726130"/>
                  </a:ext>
                </a:extLst>
              </a:tr>
              <a:tr h="238499">
                <a:tc>
                  <a:txBody>
                    <a:bodyPr/>
                    <a:lstStyle/>
                    <a:p>
                      <a:pPr marL="0" marR="0">
                        <a:lnSpc>
                          <a:spcPct val="115000"/>
                        </a:lnSpc>
                        <a:spcBef>
                          <a:spcPts val="0"/>
                        </a:spcBef>
                        <a:spcAft>
                          <a:spcPts val="0"/>
                        </a:spcAft>
                      </a:pPr>
                      <a:r>
                        <a:rPr lang="en-US" sz="1400" dirty="0">
                          <a:effectLst/>
                          <a:latin typeface="Century Gothic" panose="020B0502020202020204" pitchFamily="34" charset="0"/>
                        </a:rPr>
                        <a:t>Total Work Experience (Years) </a:t>
                      </a:r>
                      <a:endParaRPr lang="en-US" sz="14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48158" marR="48158" marT="0" marB="0">
                    <a:solidFill>
                      <a:schemeClr val="accent1">
                        <a:lumMod val="50000"/>
                      </a:schemeClr>
                    </a:solidFill>
                  </a:tcPr>
                </a:tc>
                <a:tc>
                  <a:txBody>
                    <a:bodyPr/>
                    <a:lstStyle/>
                    <a:p>
                      <a:pPr marL="0" marR="0">
                        <a:lnSpc>
                          <a:spcPct val="115000"/>
                        </a:lnSpc>
                        <a:spcBef>
                          <a:spcPts val="0"/>
                        </a:spcBef>
                        <a:spcAft>
                          <a:spcPts val="0"/>
                        </a:spcAft>
                      </a:pPr>
                      <a:r>
                        <a:rPr lang="en-US" sz="1200">
                          <a:effectLst/>
                          <a:latin typeface="Comic Sans MS" panose="030F0702030302020204" pitchFamily="66" charset="0"/>
                        </a:rPr>
                        <a:t>0</a:t>
                      </a:r>
                      <a:endParaRPr lang="en-US" sz="1200">
                        <a:effectLst/>
                        <a:latin typeface="Comic Sans MS" panose="030F0702030302020204" pitchFamily="66" charset="0"/>
                        <a:ea typeface="Calibri" panose="020F0502020204030204" pitchFamily="34" charset="0"/>
                        <a:cs typeface="Times New Roman" panose="02020603050405020304" pitchFamily="18" charset="0"/>
                      </a:endParaRPr>
                    </a:p>
                  </a:txBody>
                  <a:tcPr marL="48158" marR="48158" marT="0" marB="0"/>
                </a:tc>
                <a:tc>
                  <a:txBody>
                    <a:bodyPr/>
                    <a:lstStyle/>
                    <a:p>
                      <a:pPr marL="0" marR="0">
                        <a:lnSpc>
                          <a:spcPct val="115000"/>
                        </a:lnSpc>
                        <a:spcBef>
                          <a:spcPts val="0"/>
                        </a:spcBef>
                        <a:spcAft>
                          <a:spcPts val="0"/>
                        </a:spcAft>
                      </a:pPr>
                      <a:r>
                        <a:rPr lang="en-US" sz="1200">
                          <a:effectLst/>
                          <a:latin typeface="Comic Sans MS" panose="030F0702030302020204" pitchFamily="66" charset="0"/>
                        </a:rPr>
                        <a:t>11.33</a:t>
                      </a:r>
                      <a:endParaRPr lang="en-US" sz="1200">
                        <a:effectLst/>
                        <a:latin typeface="Comic Sans MS" panose="030F0702030302020204" pitchFamily="66" charset="0"/>
                        <a:ea typeface="Calibri" panose="020F0502020204030204" pitchFamily="34" charset="0"/>
                        <a:cs typeface="Times New Roman" panose="02020603050405020304" pitchFamily="18" charset="0"/>
                      </a:endParaRPr>
                    </a:p>
                  </a:txBody>
                  <a:tcPr marL="48158" marR="48158" marT="0" marB="0"/>
                </a:tc>
                <a:tc>
                  <a:txBody>
                    <a:bodyPr/>
                    <a:lstStyle/>
                    <a:p>
                      <a:pPr marL="0" marR="0">
                        <a:lnSpc>
                          <a:spcPct val="115000"/>
                        </a:lnSpc>
                        <a:spcBef>
                          <a:spcPts val="0"/>
                        </a:spcBef>
                        <a:spcAft>
                          <a:spcPts val="0"/>
                        </a:spcAft>
                      </a:pPr>
                      <a:r>
                        <a:rPr lang="en-US" sz="1200" dirty="0">
                          <a:effectLst/>
                          <a:latin typeface="Comic Sans MS" panose="030F0702030302020204" pitchFamily="66" charset="0"/>
                        </a:rPr>
                        <a:t>40</a:t>
                      </a:r>
                      <a:endParaRPr lang="en-US" sz="12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48158" marR="48158" marT="0" marB="0"/>
                </a:tc>
                <a:tc>
                  <a:txBody>
                    <a:bodyPr/>
                    <a:lstStyle/>
                    <a:p>
                      <a:pPr marL="0" marR="0">
                        <a:lnSpc>
                          <a:spcPct val="115000"/>
                        </a:lnSpc>
                        <a:spcBef>
                          <a:spcPts val="0"/>
                        </a:spcBef>
                        <a:spcAft>
                          <a:spcPts val="0"/>
                        </a:spcAft>
                      </a:pPr>
                      <a:r>
                        <a:rPr lang="en-US" sz="1200">
                          <a:effectLst/>
                          <a:latin typeface="Comic Sans MS" panose="030F0702030302020204" pitchFamily="66" charset="0"/>
                        </a:rPr>
                        <a:t>7.80</a:t>
                      </a:r>
                      <a:endParaRPr lang="en-US" sz="1200">
                        <a:effectLst/>
                        <a:latin typeface="Comic Sans MS" panose="030F0702030302020204" pitchFamily="66" charset="0"/>
                        <a:ea typeface="Calibri" panose="020F0502020204030204" pitchFamily="34" charset="0"/>
                        <a:cs typeface="Times New Roman" panose="02020603050405020304" pitchFamily="18" charset="0"/>
                      </a:endParaRPr>
                    </a:p>
                  </a:txBody>
                  <a:tcPr marL="48158" marR="48158" marT="0" marB="0"/>
                </a:tc>
                <a:extLst>
                  <a:ext uri="{0D108BD9-81ED-4DB2-BD59-A6C34878D82A}">
                    <a16:rowId xmlns:a16="http://schemas.microsoft.com/office/drawing/2014/main" val="1478877479"/>
                  </a:ext>
                </a:extLst>
              </a:tr>
              <a:tr h="238499">
                <a:tc>
                  <a:txBody>
                    <a:bodyPr/>
                    <a:lstStyle/>
                    <a:p>
                      <a:pPr marL="0" marR="0">
                        <a:lnSpc>
                          <a:spcPct val="115000"/>
                        </a:lnSpc>
                        <a:spcBef>
                          <a:spcPts val="0"/>
                        </a:spcBef>
                        <a:spcAft>
                          <a:spcPts val="0"/>
                        </a:spcAft>
                      </a:pPr>
                      <a:r>
                        <a:rPr lang="en-US" sz="1400" dirty="0">
                          <a:effectLst/>
                          <a:latin typeface="Century Gothic" panose="020B0502020202020204" pitchFamily="34" charset="0"/>
                          <a:ea typeface="Calibri" panose="020F0502020204030204" pitchFamily="34" charset="0"/>
                          <a:cs typeface="Times New Roman" panose="02020603050405020304" pitchFamily="18" charset="0"/>
                        </a:rPr>
                        <a:t>Training Times Last Year</a:t>
                      </a:r>
                    </a:p>
                  </a:txBody>
                  <a:tcPr marL="48158" marR="48158" marT="0" marB="0">
                    <a:solidFill>
                      <a:schemeClr val="accent1">
                        <a:lumMod val="50000"/>
                      </a:schemeClr>
                    </a:solidFill>
                  </a:tcPr>
                </a:tc>
                <a:tc>
                  <a:txBody>
                    <a:bodyPr/>
                    <a:lstStyle/>
                    <a:p>
                      <a:pPr marL="0" marR="0">
                        <a:lnSpc>
                          <a:spcPct val="115000"/>
                        </a:lnSpc>
                        <a:spcBef>
                          <a:spcPts val="0"/>
                        </a:spcBef>
                        <a:spcAft>
                          <a:spcPts val="0"/>
                        </a:spcAft>
                      </a:pPr>
                      <a:r>
                        <a:rPr lang="en-US" sz="1200" dirty="0">
                          <a:effectLst/>
                          <a:latin typeface="Comic Sans MS" panose="030F0702030302020204" pitchFamily="66" charset="0"/>
                          <a:ea typeface="Calibri" panose="020F0502020204030204" pitchFamily="34" charset="0"/>
                          <a:cs typeface="Times New Roman" panose="02020603050405020304" pitchFamily="18" charset="0"/>
                        </a:rPr>
                        <a:t>0</a:t>
                      </a:r>
                    </a:p>
                  </a:txBody>
                  <a:tcPr marL="48158" marR="48158" marT="0" marB="0"/>
                </a:tc>
                <a:tc>
                  <a:txBody>
                    <a:bodyPr/>
                    <a:lstStyle/>
                    <a:p>
                      <a:pPr marL="0" marR="0">
                        <a:lnSpc>
                          <a:spcPct val="115000"/>
                        </a:lnSpc>
                        <a:spcBef>
                          <a:spcPts val="0"/>
                        </a:spcBef>
                        <a:spcAft>
                          <a:spcPts val="0"/>
                        </a:spcAft>
                      </a:pPr>
                      <a:r>
                        <a:rPr lang="en-US" sz="1200" dirty="0">
                          <a:effectLst/>
                          <a:latin typeface="Comic Sans MS" panose="030F0702030302020204" pitchFamily="66" charset="0"/>
                          <a:ea typeface="Calibri" panose="020F0502020204030204" pitchFamily="34" charset="0"/>
                          <a:cs typeface="Times New Roman" panose="02020603050405020304" pitchFamily="18" charset="0"/>
                        </a:rPr>
                        <a:t>2.79</a:t>
                      </a:r>
                    </a:p>
                  </a:txBody>
                  <a:tcPr marL="48158" marR="48158" marT="0" marB="0"/>
                </a:tc>
                <a:tc>
                  <a:txBody>
                    <a:bodyPr/>
                    <a:lstStyle/>
                    <a:p>
                      <a:pPr marL="0" marR="0">
                        <a:lnSpc>
                          <a:spcPct val="115000"/>
                        </a:lnSpc>
                        <a:spcBef>
                          <a:spcPts val="0"/>
                        </a:spcBef>
                        <a:spcAft>
                          <a:spcPts val="0"/>
                        </a:spcAft>
                      </a:pPr>
                      <a:r>
                        <a:rPr lang="en-US" sz="1200" dirty="0">
                          <a:effectLst/>
                          <a:latin typeface="Comic Sans MS" panose="030F0702030302020204" pitchFamily="66" charset="0"/>
                          <a:ea typeface="Calibri" panose="020F0502020204030204" pitchFamily="34" charset="0"/>
                          <a:cs typeface="Times New Roman" panose="02020603050405020304" pitchFamily="18" charset="0"/>
                        </a:rPr>
                        <a:t>6</a:t>
                      </a:r>
                    </a:p>
                  </a:txBody>
                  <a:tcPr marL="48158" marR="48158" marT="0" marB="0"/>
                </a:tc>
                <a:tc>
                  <a:txBody>
                    <a:bodyPr/>
                    <a:lstStyle/>
                    <a:p>
                      <a:pPr marL="0" marR="0">
                        <a:lnSpc>
                          <a:spcPct val="115000"/>
                        </a:lnSpc>
                        <a:spcBef>
                          <a:spcPts val="0"/>
                        </a:spcBef>
                        <a:spcAft>
                          <a:spcPts val="0"/>
                        </a:spcAft>
                      </a:pPr>
                      <a:r>
                        <a:rPr lang="en-US" sz="1200" dirty="0">
                          <a:effectLst/>
                          <a:latin typeface="Comic Sans MS" panose="030F0702030302020204" pitchFamily="66" charset="0"/>
                          <a:ea typeface="Calibri" panose="020F0502020204030204" pitchFamily="34" charset="0"/>
                          <a:cs typeface="Times New Roman" panose="02020603050405020304" pitchFamily="18" charset="0"/>
                        </a:rPr>
                        <a:t>1.26</a:t>
                      </a:r>
                    </a:p>
                  </a:txBody>
                  <a:tcPr marL="48158" marR="48158" marT="0" marB="0"/>
                </a:tc>
                <a:extLst>
                  <a:ext uri="{0D108BD9-81ED-4DB2-BD59-A6C34878D82A}">
                    <a16:rowId xmlns:a16="http://schemas.microsoft.com/office/drawing/2014/main" val="2292281909"/>
                  </a:ext>
                </a:extLst>
              </a:tr>
              <a:tr h="238499">
                <a:tc>
                  <a:txBody>
                    <a:bodyPr/>
                    <a:lstStyle/>
                    <a:p>
                      <a:pPr marL="0" marR="0">
                        <a:lnSpc>
                          <a:spcPct val="115000"/>
                        </a:lnSpc>
                        <a:spcBef>
                          <a:spcPts val="0"/>
                        </a:spcBef>
                        <a:spcAft>
                          <a:spcPts val="0"/>
                        </a:spcAft>
                      </a:pPr>
                      <a:r>
                        <a:rPr lang="en-US" sz="1400" dirty="0">
                          <a:effectLst/>
                          <a:latin typeface="Century Gothic" panose="020B0502020202020204" pitchFamily="34" charset="0"/>
                        </a:rPr>
                        <a:t>Years at Company</a:t>
                      </a:r>
                      <a:endParaRPr lang="en-US" sz="14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48158" marR="48158" marT="0" marB="0">
                    <a:solidFill>
                      <a:schemeClr val="accent1">
                        <a:lumMod val="50000"/>
                      </a:schemeClr>
                    </a:solidFill>
                  </a:tcPr>
                </a:tc>
                <a:tc>
                  <a:txBody>
                    <a:bodyPr/>
                    <a:lstStyle/>
                    <a:p>
                      <a:pPr marL="0" marR="0">
                        <a:lnSpc>
                          <a:spcPct val="115000"/>
                        </a:lnSpc>
                        <a:spcBef>
                          <a:spcPts val="0"/>
                        </a:spcBef>
                        <a:spcAft>
                          <a:spcPts val="0"/>
                        </a:spcAft>
                      </a:pPr>
                      <a:r>
                        <a:rPr lang="en-US" sz="1200">
                          <a:effectLst/>
                          <a:latin typeface="Comic Sans MS" panose="030F0702030302020204" pitchFamily="66" charset="0"/>
                        </a:rPr>
                        <a:t>0</a:t>
                      </a:r>
                      <a:endParaRPr lang="en-US" sz="1200">
                        <a:effectLst/>
                        <a:latin typeface="Comic Sans MS" panose="030F0702030302020204" pitchFamily="66" charset="0"/>
                        <a:ea typeface="Calibri" panose="020F0502020204030204" pitchFamily="34" charset="0"/>
                        <a:cs typeface="Times New Roman" panose="02020603050405020304" pitchFamily="18" charset="0"/>
                      </a:endParaRPr>
                    </a:p>
                  </a:txBody>
                  <a:tcPr marL="48158" marR="48158" marT="0" marB="0"/>
                </a:tc>
                <a:tc>
                  <a:txBody>
                    <a:bodyPr/>
                    <a:lstStyle/>
                    <a:p>
                      <a:pPr marL="0" marR="0">
                        <a:lnSpc>
                          <a:spcPct val="115000"/>
                        </a:lnSpc>
                        <a:spcBef>
                          <a:spcPts val="0"/>
                        </a:spcBef>
                        <a:spcAft>
                          <a:spcPts val="0"/>
                        </a:spcAft>
                      </a:pPr>
                      <a:r>
                        <a:rPr lang="en-US" sz="1200">
                          <a:effectLst/>
                          <a:latin typeface="Comic Sans MS" panose="030F0702030302020204" pitchFamily="66" charset="0"/>
                        </a:rPr>
                        <a:t>7.08</a:t>
                      </a:r>
                      <a:endParaRPr lang="en-US" sz="1200">
                        <a:effectLst/>
                        <a:latin typeface="Comic Sans MS" panose="030F0702030302020204" pitchFamily="66" charset="0"/>
                        <a:ea typeface="Calibri" panose="020F0502020204030204" pitchFamily="34" charset="0"/>
                        <a:cs typeface="Times New Roman" panose="02020603050405020304" pitchFamily="18" charset="0"/>
                      </a:endParaRPr>
                    </a:p>
                  </a:txBody>
                  <a:tcPr marL="48158" marR="48158" marT="0" marB="0"/>
                </a:tc>
                <a:tc>
                  <a:txBody>
                    <a:bodyPr/>
                    <a:lstStyle/>
                    <a:p>
                      <a:pPr marL="0" marR="0">
                        <a:lnSpc>
                          <a:spcPct val="115000"/>
                        </a:lnSpc>
                        <a:spcBef>
                          <a:spcPts val="0"/>
                        </a:spcBef>
                        <a:spcAft>
                          <a:spcPts val="0"/>
                        </a:spcAft>
                      </a:pPr>
                      <a:r>
                        <a:rPr lang="en-US" sz="1200" dirty="0">
                          <a:effectLst/>
                          <a:latin typeface="Comic Sans MS" panose="030F0702030302020204" pitchFamily="66" charset="0"/>
                        </a:rPr>
                        <a:t>40</a:t>
                      </a:r>
                      <a:endParaRPr lang="en-US" sz="12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48158" marR="48158" marT="0" marB="0"/>
                </a:tc>
                <a:tc>
                  <a:txBody>
                    <a:bodyPr/>
                    <a:lstStyle/>
                    <a:p>
                      <a:pPr marL="0" marR="0">
                        <a:lnSpc>
                          <a:spcPct val="115000"/>
                        </a:lnSpc>
                        <a:spcBef>
                          <a:spcPts val="0"/>
                        </a:spcBef>
                        <a:spcAft>
                          <a:spcPts val="0"/>
                        </a:spcAft>
                      </a:pPr>
                      <a:r>
                        <a:rPr lang="en-US" sz="1200" dirty="0">
                          <a:effectLst/>
                          <a:latin typeface="Comic Sans MS" panose="030F0702030302020204" pitchFamily="66" charset="0"/>
                        </a:rPr>
                        <a:t>6.24</a:t>
                      </a:r>
                      <a:endParaRPr lang="en-US" sz="12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48158" marR="48158" marT="0" marB="0"/>
                </a:tc>
                <a:extLst>
                  <a:ext uri="{0D108BD9-81ED-4DB2-BD59-A6C34878D82A}">
                    <a16:rowId xmlns:a16="http://schemas.microsoft.com/office/drawing/2014/main" val="1114300652"/>
                  </a:ext>
                </a:extLst>
              </a:tr>
              <a:tr h="238499">
                <a:tc>
                  <a:txBody>
                    <a:bodyPr/>
                    <a:lstStyle/>
                    <a:p>
                      <a:pPr marL="0" marR="0">
                        <a:lnSpc>
                          <a:spcPct val="115000"/>
                        </a:lnSpc>
                        <a:spcBef>
                          <a:spcPts val="0"/>
                        </a:spcBef>
                        <a:spcAft>
                          <a:spcPts val="0"/>
                        </a:spcAft>
                      </a:pPr>
                      <a:r>
                        <a:rPr lang="en-US" sz="1400" dirty="0">
                          <a:effectLst/>
                          <a:latin typeface="Century Gothic" panose="020B0502020202020204" pitchFamily="34" charset="0"/>
                        </a:rPr>
                        <a:t>Years in Current Role              </a:t>
                      </a:r>
                      <a:endParaRPr lang="en-US" sz="14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48158" marR="48158" marT="0" marB="0">
                    <a:solidFill>
                      <a:schemeClr val="accent1">
                        <a:lumMod val="50000"/>
                      </a:schemeClr>
                    </a:solidFill>
                  </a:tcPr>
                </a:tc>
                <a:tc>
                  <a:txBody>
                    <a:bodyPr/>
                    <a:lstStyle/>
                    <a:p>
                      <a:pPr marL="0" marR="0">
                        <a:lnSpc>
                          <a:spcPct val="115000"/>
                        </a:lnSpc>
                        <a:spcBef>
                          <a:spcPts val="0"/>
                        </a:spcBef>
                        <a:spcAft>
                          <a:spcPts val="0"/>
                        </a:spcAft>
                      </a:pPr>
                      <a:r>
                        <a:rPr lang="en-US" sz="1200">
                          <a:effectLst/>
                          <a:latin typeface="Comic Sans MS" panose="030F0702030302020204" pitchFamily="66" charset="0"/>
                        </a:rPr>
                        <a:t>0</a:t>
                      </a:r>
                      <a:endParaRPr lang="en-US" sz="1200">
                        <a:effectLst/>
                        <a:latin typeface="Comic Sans MS" panose="030F0702030302020204" pitchFamily="66" charset="0"/>
                        <a:ea typeface="Calibri" panose="020F0502020204030204" pitchFamily="34" charset="0"/>
                        <a:cs typeface="Times New Roman" panose="02020603050405020304" pitchFamily="18" charset="0"/>
                      </a:endParaRPr>
                    </a:p>
                  </a:txBody>
                  <a:tcPr marL="48158" marR="48158" marT="0" marB="0"/>
                </a:tc>
                <a:tc>
                  <a:txBody>
                    <a:bodyPr/>
                    <a:lstStyle/>
                    <a:p>
                      <a:pPr marL="0" marR="0">
                        <a:lnSpc>
                          <a:spcPct val="115000"/>
                        </a:lnSpc>
                        <a:spcBef>
                          <a:spcPts val="0"/>
                        </a:spcBef>
                        <a:spcAft>
                          <a:spcPts val="0"/>
                        </a:spcAft>
                      </a:pPr>
                      <a:r>
                        <a:rPr lang="en-US" sz="1200">
                          <a:effectLst/>
                          <a:latin typeface="Comic Sans MS" panose="030F0702030302020204" pitchFamily="66" charset="0"/>
                        </a:rPr>
                        <a:t>4.29</a:t>
                      </a:r>
                      <a:endParaRPr lang="en-US" sz="1200">
                        <a:effectLst/>
                        <a:latin typeface="Comic Sans MS" panose="030F0702030302020204" pitchFamily="66" charset="0"/>
                        <a:ea typeface="Calibri" panose="020F0502020204030204" pitchFamily="34" charset="0"/>
                        <a:cs typeface="Times New Roman" panose="02020603050405020304" pitchFamily="18" charset="0"/>
                      </a:endParaRPr>
                    </a:p>
                  </a:txBody>
                  <a:tcPr marL="48158" marR="48158" marT="0" marB="0"/>
                </a:tc>
                <a:tc>
                  <a:txBody>
                    <a:bodyPr/>
                    <a:lstStyle/>
                    <a:p>
                      <a:pPr marL="0" marR="0">
                        <a:lnSpc>
                          <a:spcPct val="115000"/>
                        </a:lnSpc>
                        <a:spcBef>
                          <a:spcPts val="0"/>
                        </a:spcBef>
                        <a:spcAft>
                          <a:spcPts val="0"/>
                        </a:spcAft>
                      </a:pPr>
                      <a:r>
                        <a:rPr lang="en-US" sz="1200" dirty="0">
                          <a:effectLst/>
                          <a:latin typeface="Comic Sans MS" panose="030F0702030302020204" pitchFamily="66" charset="0"/>
                        </a:rPr>
                        <a:t>18</a:t>
                      </a:r>
                      <a:endParaRPr lang="en-US" sz="12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48158" marR="48158" marT="0" marB="0"/>
                </a:tc>
                <a:tc>
                  <a:txBody>
                    <a:bodyPr/>
                    <a:lstStyle/>
                    <a:p>
                      <a:pPr marL="0" marR="0">
                        <a:lnSpc>
                          <a:spcPct val="115000"/>
                        </a:lnSpc>
                        <a:spcBef>
                          <a:spcPts val="0"/>
                        </a:spcBef>
                        <a:spcAft>
                          <a:spcPts val="0"/>
                        </a:spcAft>
                      </a:pPr>
                      <a:r>
                        <a:rPr lang="en-US" sz="1200" dirty="0">
                          <a:effectLst/>
                          <a:latin typeface="Comic Sans MS" panose="030F0702030302020204" pitchFamily="66" charset="0"/>
                        </a:rPr>
                        <a:t>3.61</a:t>
                      </a:r>
                      <a:endParaRPr lang="en-US" sz="12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48158" marR="48158" marT="0" marB="0"/>
                </a:tc>
                <a:extLst>
                  <a:ext uri="{0D108BD9-81ED-4DB2-BD59-A6C34878D82A}">
                    <a16:rowId xmlns:a16="http://schemas.microsoft.com/office/drawing/2014/main" val="129269835"/>
                  </a:ext>
                </a:extLst>
              </a:tr>
              <a:tr h="238499">
                <a:tc>
                  <a:txBody>
                    <a:bodyPr/>
                    <a:lstStyle/>
                    <a:p>
                      <a:pPr marL="0" marR="0">
                        <a:lnSpc>
                          <a:spcPct val="115000"/>
                        </a:lnSpc>
                        <a:spcBef>
                          <a:spcPts val="0"/>
                        </a:spcBef>
                        <a:spcAft>
                          <a:spcPts val="0"/>
                        </a:spcAft>
                      </a:pPr>
                      <a:r>
                        <a:rPr lang="en-US" sz="1400" dirty="0">
                          <a:effectLst/>
                          <a:latin typeface="Century Gothic" panose="020B0502020202020204" pitchFamily="34" charset="0"/>
                        </a:rPr>
                        <a:t>Years Since Last Promotion</a:t>
                      </a:r>
                      <a:endParaRPr lang="en-US" sz="14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48158" marR="48158" marT="0" marB="0">
                    <a:solidFill>
                      <a:schemeClr val="accent1">
                        <a:lumMod val="50000"/>
                      </a:schemeClr>
                    </a:solidFill>
                  </a:tcPr>
                </a:tc>
                <a:tc>
                  <a:txBody>
                    <a:bodyPr/>
                    <a:lstStyle/>
                    <a:p>
                      <a:pPr marL="0" marR="0">
                        <a:lnSpc>
                          <a:spcPct val="115000"/>
                        </a:lnSpc>
                        <a:spcBef>
                          <a:spcPts val="0"/>
                        </a:spcBef>
                        <a:spcAft>
                          <a:spcPts val="0"/>
                        </a:spcAft>
                      </a:pPr>
                      <a:r>
                        <a:rPr lang="en-US" sz="1200" dirty="0">
                          <a:effectLst/>
                          <a:latin typeface="Comic Sans MS" panose="030F0702030302020204" pitchFamily="66" charset="0"/>
                        </a:rPr>
                        <a:t>0</a:t>
                      </a:r>
                      <a:endParaRPr lang="en-US" sz="12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48158" marR="48158" marT="0" marB="0"/>
                </a:tc>
                <a:tc>
                  <a:txBody>
                    <a:bodyPr/>
                    <a:lstStyle/>
                    <a:p>
                      <a:pPr marL="0" marR="0">
                        <a:lnSpc>
                          <a:spcPct val="115000"/>
                        </a:lnSpc>
                        <a:spcBef>
                          <a:spcPts val="0"/>
                        </a:spcBef>
                        <a:spcAft>
                          <a:spcPts val="0"/>
                        </a:spcAft>
                      </a:pPr>
                      <a:r>
                        <a:rPr lang="en-US" sz="1200" dirty="0">
                          <a:effectLst/>
                          <a:latin typeface="Comic Sans MS" panose="030F0702030302020204" pitchFamily="66" charset="0"/>
                        </a:rPr>
                        <a:t>2.19</a:t>
                      </a:r>
                      <a:endParaRPr lang="en-US" sz="12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48158" marR="48158" marT="0" marB="0"/>
                </a:tc>
                <a:tc>
                  <a:txBody>
                    <a:bodyPr/>
                    <a:lstStyle/>
                    <a:p>
                      <a:pPr marL="0" marR="0">
                        <a:lnSpc>
                          <a:spcPct val="115000"/>
                        </a:lnSpc>
                        <a:spcBef>
                          <a:spcPts val="0"/>
                        </a:spcBef>
                        <a:spcAft>
                          <a:spcPts val="0"/>
                        </a:spcAft>
                      </a:pPr>
                      <a:r>
                        <a:rPr lang="en-US" sz="1200">
                          <a:effectLst/>
                          <a:latin typeface="Comic Sans MS" panose="030F0702030302020204" pitchFamily="66" charset="0"/>
                        </a:rPr>
                        <a:t>15</a:t>
                      </a:r>
                      <a:endParaRPr lang="en-US" sz="1200">
                        <a:effectLst/>
                        <a:latin typeface="Comic Sans MS" panose="030F0702030302020204" pitchFamily="66" charset="0"/>
                        <a:ea typeface="Calibri" panose="020F0502020204030204" pitchFamily="34" charset="0"/>
                        <a:cs typeface="Times New Roman" panose="02020603050405020304" pitchFamily="18" charset="0"/>
                      </a:endParaRPr>
                    </a:p>
                  </a:txBody>
                  <a:tcPr marL="48158" marR="48158" marT="0" marB="0"/>
                </a:tc>
                <a:tc>
                  <a:txBody>
                    <a:bodyPr/>
                    <a:lstStyle/>
                    <a:p>
                      <a:pPr marL="0" marR="0">
                        <a:lnSpc>
                          <a:spcPct val="115000"/>
                        </a:lnSpc>
                        <a:spcBef>
                          <a:spcPts val="0"/>
                        </a:spcBef>
                        <a:spcAft>
                          <a:spcPts val="0"/>
                        </a:spcAft>
                      </a:pPr>
                      <a:r>
                        <a:rPr lang="en-US" sz="1200" dirty="0">
                          <a:effectLst/>
                          <a:latin typeface="Comic Sans MS" panose="030F0702030302020204" pitchFamily="66" charset="0"/>
                        </a:rPr>
                        <a:t>3.22</a:t>
                      </a:r>
                      <a:endParaRPr lang="en-US" sz="12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48158" marR="48158" marT="0" marB="0"/>
                </a:tc>
                <a:extLst>
                  <a:ext uri="{0D108BD9-81ED-4DB2-BD59-A6C34878D82A}">
                    <a16:rowId xmlns:a16="http://schemas.microsoft.com/office/drawing/2014/main" val="1803889787"/>
                  </a:ext>
                </a:extLst>
              </a:tr>
              <a:tr h="238499">
                <a:tc>
                  <a:txBody>
                    <a:bodyPr/>
                    <a:lstStyle/>
                    <a:p>
                      <a:pPr marL="0" marR="0">
                        <a:lnSpc>
                          <a:spcPct val="115000"/>
                        </a:lnSpc>
                        <a:spcBef>
                          <a:spcPts val="0"/>
                        </a:spcBef>
                        <a:spcAft>
                          <a:spcPts val="0"/>
                        </a:spcAft>
                      </a:pPr>
                      <a:r>
                        <a:rPr lang="en-US" sz="1400" dirty="0">
                          <a:effectLst/>
                          <a:latin typeface="Century Gothic" panose="020B0502020202020204" pitchFamily="34" charset="0"/>
                        </a:rPr>
                        <a:t>Years with Current Manager</a:t>
                      </a:r>
                      <a:endParaRPr lang="en-US" sz="14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48158" marR="48158" marT="0" marB="0">
                    <a:solidFill>
                      <a:schemeClr val="accent1">
                        <a:lumMod val="50000"/>
                      </a:schemeClr>
                    </a:solidFill>
                  </a:tcPr>
                </a:tc>
                <a:tc>
                  <a:txBody>
                    <a:bodyPr/>
                    <a:lstStyle/>
                    <a:p>
                      <a:pPr marL="0" marR="0">
                        <a:lnSpc>
                          <a:spcPct val="115000"/>
                        </a:lnSpc>
                        <a:spcBef>
                          <a:spcPts val="0"/>
                        </a:spcBef>
                        <a:spcAft>
                          <a:spcPts val="0"/>
                        </a:spcAft>
                      </a:pPr>
                      <a:r>
                        <a:rPr lang="en-US" sz="1200">
                          <a:effectLst/>
                          <a:latin typeface="Comic Sans MS" panose="030F0702030302020204" pitchFamily="66" charset="0"/>
                        </a:rPr>
                        <a:t>0</a:t>
                      </a:r>
                      <a:endParaRPr lang="en-US" sz="1200">
                        <a:effectLst/>
                        <a:latin typeface="Comic Sans MS" panose="030F0702030302020204" pitchFamily="66" charset="0"/>
                        <a:ea typeface="Calibri" panose="020F0502020204030204" pitchFamily="34" charset="0"/>
                        <a:cs typeface="Times New Roman" panose="02020603050405020304" pitchFamily="18" charset="0"/>
                      </a:endParaRPr>
                    </a:p>
                  </a:txBody>
                  <a:tcPr marL="48158" marR="48158" marT="0" marB="0"/>
                </a:tc>
                <a:tc>
                  <a:txBody>
                    <a:bodyPr/>
                    <a:lstStyle/>
                    <a:p>
                      <a:pPr marL="0" marR="0">
                        <a:lnSpc>
                          <a:spcPct val="115000"/>
                        </a:lnSpc>
                        <a:spcBef>
                          <a:spcPts val="0"/>
                        </a:spcBef>
                        <a:spcAft>
                          <a:spcPts val="0"/>
                        </a:spcAft>
                      </a:pPr>
                      <a:r>
                        <a:rPr lang="en-US" sz="1200" dirty="0">
                          <a:effectLst/>
                          <a:latin typeface="Comic Sans MS" panose="030F0702030302020204" pitchFamily="66" charset="0"/>
                        </a:rPr>
                        <a:t>4.10</a:t>
                      </a:r>
                      <a:endParaRPr lang="en-US" sz="12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48158" marR="48158" marT="0" marB="0"/>
                </a:tc>
                <a:tc>
                  <a:txBody>
                    <a:bodyPr/>
                    <a:lstStyle/>
                    <a:p>
                      <a:pPr marL="0" marR="0">
                        <a:lnSpc>
                          <a:spcPct val="115000"/>
                        </a:lnSpc>
                        <a:spcBef>
                          <a:spcPts val="0"/>
                        </a:spcBef>
                        <a:spcAft>
                          <a:spcPts val="0"/>
                        </a:spcAft>
                      </a:pPr>
                      <a:r>
                        <a:rPr lang="en-US" sz="1200">
                          <a:effectLst/>
                          <a:latin typeface="Comic Sans MS" panose="030F0702030302020204" pitchFamily="66" charset="0"/>
                        </a:rPr>
                        <a:t>17</a:t>
                      </a:r>
                      <a:endParaRPr lang="en-US" sz="1200">
                        <a:effectLst/>
                        <a:latin typeface="Comic Sans MS" panose="030F0702030302020204" pitchFamily="66" charset="0"/>
                        <a:ea typeface="Calibri" panose="020F0502020204030204" pitchFamily="34" charset="0"/>
                        <a:cs typeface="Times New Roman" panose="02020603050405020304" pitchFamily="18" charset="0"/>
                      </a:endParaRPr>
                    </a:p>
                  </a:txBody>
                  <a:tcPr marL="48158" marR="48158" marT="0" marB="0"/>
                </a:tc>
                <a:tc>
                  <a:txBody>
                    <a:bodyPr/>
                    <a:lstStyle/>
                    <a:p>
                      <a:pPr marL="0" marR="0">
                        <a:lnSpc>
                          <a:spcPct val="115000"/>
                        </a:lnSpc>
                        <a:spcBef>
                          <a:spcPts val="0"/>
                        </a:spcBef>
                        <a:spcAft>
                          <a:spcPts val="0"/>
                        </a:spcAft>
                      </a:pPr>
                      <a:r>
                        <a:rPr lang="en-US" sz="1200" dirty="0">
                          <a:effectLst/>
                          <a:latin typeface="Comic Sans MS" panose="030F0702030302020204" pitchFamily="66" charset="0"/>
                        </a:rPr>
                        <a:t>3.54</a:t>
                      </a:r>
                      <a:endParaRPr lang="en-US" sz="12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48158" marR="48158" marT="0" marB="0"/>
                </a:tc>
                <a:extLst>
                  <a:ext uri="{0D108BD9-81ED-4DB2-BD59-A6C34878D82A}">
                    <a16:rowId xmlns:a16="http://schemas.microsoft.com/office/drawing/2014/main" val="3261902519"/>
                  </a:ext>
                </a:extLst>
              </a:tr>
              <a:tr h="238499">
                <a:tc>
                  <a:txBody>
                    <a:bodyPr/>
                    <a:lstStyle/>
                    <a:p>
                      <a:pPr marL="0" marR="0">
                        <a:lnSpc>
                          <a:spcPct val="115000"/>
                        </a:lnSpc>
                        <a:spcBef>
                          <a:spcPts val="0"/>
                        </a:spcBef>
                        <a:spcAft>
                          <a:spcPts val="0"/>
                        </a:spcAft>
                      </a:pPr>
                      <a:r>
                        <a:rPr lang="en-US" sz="1400" dirty="0">
                          <a:effectLst/>
                          <a:latin typeface="Century Gothic" panose="020B0502020202020204" pitchFamily="34" charset="0"/>
                        </a:rPr>
                        <a:t>Performance Rating</a:t>
                      </a:r>
                      <a:endParaRPr lang="en-US" sz="14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48158" marR="48158" marT="0" marB="0">
                    <a:solidFill>
                      <a:schemeClr val="accent1">
                        <a:lumMod val="50000"/>
                      </a:schemeClr>
                    </a:solidFill>
                  </a:tcPr>
                </a:tc>
                <a:tc>
                  <a:txBody>
                    <a:bodyPr/>
                    <a:lstStyle/>
                    <a:p>
                      <a:pPr marL="0" marR="0">
                        <a:lnSpc>
                          <a:spcPct val="115000"/>
                        </a:lnSpc>
                        <a:spcBef>
                          <a:spcPts val="0"/>
                        </a:spcBef>
                        <a:spcAft>
                          <a:spcPts val="0"/>
                        </a:spcAft>
                      </a:pPr>
                      <a:r>
                        <a:rPr lang="en-US" sz="1200">
                          <a:effectLst/>
                          <a:latin typeface="Comic Sans MS" panose="030F0702030302020204" pitchFamily="66" charset="0"/>
                        </a:rPr>
                        <a:t>2</a:t>
                      </a:r>
                      <a:endParaRPr lang="en-US" sz="1200">
                        <a:effectLst/>
                        <a:latin typeface="Comic Sans MS" panose="030F0702030302020204" pitchFamily="66" charset="0"/>
                        <a:ea typeface="Calibri" panose="020F0502020204030204" pitchFamily="34" charset="0"/>
                        <a:cs typeface="Times New Roman" panose="02020603050405020304" pitchFamily="18" charset="0"/>
                      </a:endParaRPr>
                    </a:p>
                  </a:txBody>
                  <a:tcPr marL="48158" marR="48158" marT="0" marB="0"/>
                </a:tc>
                <a:tc>
                  <a:txBody>
                    <a:bodyPr/>
                    <a:lstStyle/>
                    <a:p>
                      <a:pPr marL="0" marR="0">
                        <a:lnSpc>
                          <a:spcPct val="115000"/>
                        </a:lnSpc>
                        <a:spcBef>
                          <a:spcPts val="0"/>
                        </a:spcBef>
                        <a:spcAft>
                          <a:spcPts val="0"/>
                        </a:spcAft>
                      </a:pPr>
                      <a:r>
                        <a:rPr lang="en-US" sz="1200">
                          <a:effectLst/>
                          <a:latin typeface="Comic Sans MS" panose="030F0702030302020204" pitchFamily="66" charset="0"/>
                        </a:rPr>
                        <a:t>2.95</a:t>
                      </a:r>
                      <a:endParaRPr lang="en-US" sz="1200">
                        <a:effectLst/>
                        <a:latin typeface="Comic Sans MS" panose="030F0702030302020204" pitchFamily="66" charset="0"/>
                        <a:ea typeface="Calibri" panose="020F0502020204030204" pitchFamily="34" charset="0"/>
                        <a:cs typeface="Times New Roman" panose="02020603050405020304" pitchFamily="18" charset="0"/>
                      </a:endParaRPr>
                    </a:p>
                  </a:txBody>
                  <a:tcPr marL="48158" marR="48158" marT="0" marB="0"/>
                </a:tc>
                <a:tc>
                  <a:txBody>
                    <a:bodyPr/>
                    <a:lstStyle/>
                    <a:p>
                      <a:pPr marL="0" marR="0">
                        <a:lnSpc>
                          <a:spcPct val="115000"/>
                        </a:lnSpc>
                        <a:spcBef>
                          <a:spcPts val="0"/>
                        </a:spcBef>
                        <a:spcAft>
                          <a:spcPts val="0"/>
                        </a:spcAft>
                      </a:pPr>
                      <a:r>
                        <a:rPr lang="en-US" sz="1200">
                          <a:effectLst/>
                          <a:latin typeface="Comic Sans MS" panose="030F0702030302020204" pitchFamily="66" charset="0"/>
                        </a:rPr>
                        <a:t>4</a:t>
                      </a:r>
                      <a:endParaRPr lang="en-US" sz="1200">
                        <a:effectLst/>
                        <a:latin typeface="Comic Sans MS" panose="030F0702030302020204" pitchFamily="66" charset="0"/>
                        <a:ea typeface="Calibri" panose="020F0502020204030204" pitchFamily="34" charset="0"/>
                        <a:cs typeface="Times New Roman" panose="02020603050405020304" pitchFamily="18" charset="0"/>
                      </a:endParaRPr>
                    </a:p>
                  </a:txBody>
                  <a:tcPr marL="48158" marR="48158" marT="0" marB="0"/>
                </a:tc>
                <a:tc>
                  <a:txBody>
                    <a:bodyPr/>
                    <a:lstStyle/>
                    <a:p>
                      <a:pPr marL="0" marR="0">
                        <a:lnSpc>
                          <a:spcPct val="115000"/>
                        </a:lnSpc>
                        <a:spcBef>
                          <a:spcPts val="0"/>
                        </a:spcBef>
                        <a:spcAft>
                          <a:spcPts val="0"/>
                        </a:spcAft>
                      </a:pPr>
                      <a:r>
                        <a:rPr lang="en-US" sz="1200" dirty="0">
                          <a:effectLst/>
                          <a:latin typeface="Comic Sans MS" panose="030F0702030302020204" pitchFamily="66" charset="0"/>
                        </a:rPr>
                        <a:t>0.52</a:t>
                      </a:r>
                      <a:endParaRPr lang="en-US" sz="12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48158" marR="48158" marT="0" marB="0"/>
                </a:tc>
                <a:extLst>
                  <a:ext uri="{0D108BD9-81ED-4DB2-BD59-A6C34878D82A}">
                    <a16:rowId xmlns:a16="http://schemas.microsoft.com/office/drawing/2014/main" val="1790976238"/>
                  </a:ext>
                </a:extLst>
              </a:tr>
            </a:tbl>
          </a:graphicData>
        </a:graphic>
      </p:graphicFrame>
      <p:sp>
        <p:nvSpPr>
          <p:cNvPr id="4" name="TextBox 3">
            <a:extLst>
              <a:ext uri="{FF2B5EF4-FFF2-40B4-BE49-F238E27FC236}">
                <a16:creationId xmlns:a16="http://schemas.microsoft.com/office/drawing/2014/main" id="{68ED4344-7412-4275-B195-AD5DBA356A8C}"/>
              </a:ext>
            </a:extLst>
          </p:cNvPr>
          <p:cNvSpPr txBox="1"/>
          <p:nvPr/>
        </p:nvSpPr>
        <p:spPr>
          <a:xfrm>
            <a:off x="609600" y="304800"/>
            <a:ext cx="10283687" cy="584775"/>
          </a:xfrm>
          <a:prstGeom prst="rect">
            <a:avLst/>
          </a:prstGeom>
          <a:noFill/>
        </p:spPr>
        <p:txBody>
          <a:bodyPr wrap="square" rtlCol="0">
            <a:spAutoFit/>
          </a:bodyPr>
          <a:lstStyle/>
          <a:p>
            <a:r>
              <a:rPr lang="en-US" sz="3200" b="0" dirty="0">
                <a:solidFill>
                  <a:schemeClr val="accent1">
                    <a:lumMod val="50000"/>
                  </a:schemeClr>
                </a:solidFill>
                <a:effectLst/>
                <a:latin typeface="Century Gothic" panose="020B0502020202020204" pitchFamily="34" charset="0"/>
              </a:rPr>
              <a:t>Descriptive Statistics Of The Dataset</a:t>
            </a:r>
          </a:p>
        </p:txBody>
      </p:sp>
    </p:spTree>
    <p:extLst>
      <p:ext uri="{BB962C8B-B14F-4D97-AF65-F5344CB8AC3E}">
        <p14:creationId xmlns:p14="http://schemas.microsoft.com/office/powerpoint/2010/main" val="511042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B6EA74-71A9-442F-A525-08E4B44870AD}"/>
              </a:ext>
            </a:extLst>
          </p:cNvPr>
          <p:cNvSpPr txBox="1"/>
          <p:nvPr/>
        </p:nvSpPr>
        <p:spPr>
          <a:xfrm>
            <a:off x="205408" y="225415"/>
            <a:ext cx="11489635" cy="62170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dirty="0">
                <a:ln>
                  <a:noFill/>
                </a:ln>
                <a:solidFill>
                  <a:schemeClr val="accent1">
                    <a:lumMod val="50000"/>
                  </a:schemeClr>
                </a:solidFill>
                <a:effectLst/>
                <a:uLnTx/>
                <a:uFillTx/>
                <a:latin typeface="Century Gothic" panose="020B0502020202020204" pitchFamily="34" charset="0"/>
              </a:rPr>
              <a:t>Summary of the Descriptive</a:t>
            </a:r>
            <a:r>
              <a:rPr lang="en-US" sz="2000" b="1" dirty="0">
                <a:solidFill>
                  <a:schemeClr val="accent1">
                    <a:lumMod val="50000"/>
                  </a:schemeClr>
                </a:solidFill>
                <a:latin typeface="Century Gothic" panose="020B0502020202020204" pitchFamily="34" charset="0"/>
              </a:rPr>
              <a:t> </a:t>
            </a:r>
            <a:r>
              <a:rPr kumimoji="0" lang="en-US" sz="2000" b="1" i="0" u="none" strike="noStrike" kern="1200" cap="none" spc="0" normalizeH="0" baseline="0" noProof="0" dirty="0">
                <a:ln>
                  <a:noFill/>
                </a:ln>
                <a:solidFill>
                  <a:schemeClr val="accent1">
                    <a:lumMod val="50000"/>
                  </a:schemeClr>
                </a:solidFill>
                <a:effectLst/>
                <a:uLnTx/>
                <a:uFillTx/>
                <a:latin typeface="Century Gothic" panose="020B0502020202020204" pitchFamily="34" charset="0"/>
              </a:rPr>
              <a:t>Statistics of the Data-Set</a:t>
            </a:r>
          </a:p>
          <a:p>
            <a:pPr marL="0" marR="0" lvl="0" indent="0" algn="l" defTabSz="914400" rtl="0" eaLnBrk="1" fontAlgn="auto" latinLnBrk="0" hangingPunct="1">
              <a:lnSpc>
                <a:spcPct val="100000"/>
              </a:lnSpc>
              <a:spcBef>
                <a:spcPts val="0"/>
              </a:spcBef>
              <a:spcAft>
                <a:spcPts val="0"/>
              </a:spcAft>
              <a:buClrTx/>
              <a:buSzTx/>
              <a:tabLst/>
              <a:defRPr/>
            </a:pPr>
            <a:endParaRPr kumimoji="0" lang="en-US" sz="1400" b="1" i="0" u="none" strike="noStrike" kern="1200" cap="none" spc="0" normalizeH="0" baseline="0" noProof="0" dirty="0">
              <a:ln>
                <a:noFill/>
              </a:ln>
              <a:solidFill>
                <a:schemeClr val="accent1">
                  <a:lumMod val="50000"/>
                </a:schemeClr>
              </a:solidFill>
              <a:effectLst/>
              <a:uLnTx/>
              <a:uFillTx/>
              <a:latin typeface="Century Gothic" panose="020B0502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Venturi"/>
              </a:rPr>
              <a:t>Employee age</a:t>
            </a:r>
            <a:r>
              <a:rPr kumimoji="0" lang="en-US" sz="1400" i="0" u="none" strike="noStrike" kern="1200" cap="none" spc="0" normalizeH="0" baseline="0" noProof="0" dirty="0">
                <a:ln>
                  <a:noFill/>
                </a:ln>
                <a:solidFill>
                  <a:prstClr val="black"/>
                </a:solidFill>
                <a:effectLst/>
                <a:uLnTx/>
                <a:uFillTx/>
                <a:latin typeface="Venturi"/>
              </a:rPr>
              <a:t>: Minimum age is 18 while maximum age is 60 and most of the individuals are 36 years.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Venturi"/>
              </a:rPr>
              <a:t>Distance from home: </a:t>
            </a:r>
            <a:r>
              <a:rPr kumimoji="0" lang="en-US" sz="1400" i="0" u="none" strike="noStrike" kern="1200" cap="none" spc="0" normalizeH="0" baseline="0" noProof="0" dirty="0">
                <a:ln>
                  <a:noFill/>
                </a:ln>
                <a:solidFill>
                  <a:prstClr val="black"/>
                </a:solidFill>
                <a:effectLst/>
                <a:uLnTx/>
                <a:uFillTx/>
                <a:latin typeface="Venturi"/>
              </a:rPr>
              <a:t>Varies from 1 km to 29 km. Most of the employees live within a 9km distance.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Venturi"/>
              </a:rPr>
              <a:t>EmpEducationLevel: </a:t>
            </a:r>
            <a:r>
              <a:rPr kumimoji="0" lang="en-US" sz="1400" i="0" u="none" strike="noStrike" kern="1200" cap="none" spc="0" normalizeH="0" baseline="0" noProof="0" dirty="0">
                <a:ln>
                  <a:noFill/>
                </a:ln>
                <a:solidFill>
                  <a:prstClr val="black"/>
                </a:solidFill>
                <a:effectLst/>
                <a:uLnTx/>
                <a:uFillTx/>
                <a:latin typeface="Venturi"/>
              </a:rPr>
              <a:t>Most Individuals have an education level of around 3.</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Venturi"/>
              </a:rPr>
              <a:t>Employee Environment Satisfaction</a:t>
            </a:r>
            <a:r>
              <a:rPr kumimoji="0" lang="en-US" sz="1400" b="0" i="0" u="none" strike="noStrike" kern="1200" cap="none" spc="0" normalizeH="0" baseline="0" noProof="0" dirty="0">
                <a:ln>
                  <a:noFill/>
                </a:ln>
                <a:solidFill>
                  <a:prstClr val="black"/>
                </a:solidFill>
                <a:effectLst/>
                <a:uLnTx/>
                <a:uFillTx/>
                <a:latin typeface="Venturi"/>
              </a:rPr>
              <a:t>: Rated between 1 to 4. Average score is 2.7 suggesting moderate satisfaction.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Venturi"/>
              </a:rPr>
              <a:t>Employee Hourly Rate: </a:t>
            </a:r>
            <a:r>
              <a:rPr kumimoji="0" lang="en-US" sz="1400" b="0" i="0" u="none" strike="noStrike" kern="1200" cap="none" spc="0" normalizeH="0" baseline="0" noProof="0" dirty="0">
                <a:ln>
                  <a:noFill/>
                </a:ln>
                <a:solidFill>
                  <a:prstClr val="black"/>
                </a:solidFill>
                <a:effectLst/>
                <a:uLnTx/>
                <a:uFillTx/>
                <a:latin typeface="Venturi"/>
              </a:rPr>
              <a:t>Ranges between 30 and 100. The average hourly rate is 66.</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Venturi"/>
              </a:rPr>
              <a:t>EmpJobInvolvement: </a:t>
            </a:r>
            <a:r>
              <a:rPr kumimoji="0" lang="en-US" sz="1400" b="0" i="0" u="none" strike="noStrike" kern="1200" cap="none" spc="0" normalizeH="0" baseline="0" noProof="0" dirty="0">
                <a:ln>
                  <a:noFill/>
                </a:ln>
                <a:solidFill>
                  <a:prstClr val="black"/>
                </a:solidFill>
                <a:effectLst/>
                <a:uLnTx/>
                <a:uFillTx/>
                <a:latin typeface="Venturi"/>
              </a:rPr>
              <a:t>Ranges between 1 and 4.Majority of the employees have a moderate involvement of 2 to 3.</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Venturi"/>
              </a:rPr>
              <a:t>Employee Job Level: </a:t>
            </a:r>
            <a:r>
              <a:rPr kumimoji="0" lang="en-US" sz="1400" b="0" i="0" u="none" strike="noStrike" kern="1200" cap="none" spc="0" normalizeH="0" baseline="0" noProof="0" dirty="0">
                <a:ln>
                  <a:noFill/>
                </a:ln>
                <a:solidFill>
                  <a:prstClr val="black"/>
                </a:solidFill>
                <a:effectLst/>
                <a:uLnTx/>
                <a:uFillTx/>
                <a:latin typeface="Venturi"/>
              </a:rPr>
              <a:t>Ranges between 1 to 5. Majority are in the job level of 1-3. Only a few have the highest job level of 4.</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Venturi"/>
              </a:rPr>
              <a:t>Employee Job Satisfaction: </a:t>
            </a:r>
            <a:r>
              <a:rPr kumimoji="0" lang="en-US" sz="1400" b="0" i="0" u="none" strike="noStrike" kern="1200" cap="none" spc="0" normalizeH="0" baseline="0" noProof="0" dirty="0">
                <a:ln>
                  <a:noFill/>
                </a:ln>
                <a:solidFill>
                  <a:prstClr val="black"/>
                </a:solidFill>
                <a:effectLst/>
                <a:uLnTx/>
                <a:uFillTx/>
                <a:latin typeface="Venturi"/>
              </a:rPr>
              <a:t>Ranges between 1 to 4. Majority have a moderate to high level of job satisfaction of 2-4.A small number of employees report low job satisfaction(1), which indicates a need for further investigation.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Venturi"/>
              </a:rPr>
              <a:t>Number of Companies Worked: </a:t>
            </a:r>
            <a:r>
              <a:rPr kumimoji="0" lang="en-US" sz="1400" b="0" i="0" u="none" strike="noStrike" kern="1200" cap="none" spc="0" normalizeH="0" baseline="0" noProof="0" dirty="0">
                <a:ln>
                  <a:noFill/>
                </a:ln>
                <a:solidFill>
                  <a:prstClr val="black"/>
                </a:solidFill>
                <a:effectLst/>
                <a:uLnTx/>
                <a:uFillTx/>
                <a:latin typeface="Venturi"/>
              </a:rPr>
              <a:t>Minimum companies are 0 while maximum are 9. Majority of the employees have worked at 2 companies before while other have worked for 4 or more companies.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u="none" strike="noStrike" kern="1200" cap="none" spc="0" normalizeH="0" baseline="0" noProof="0" dirty="0">
                <a:ln>
                  <a:noFill/>
                </a:ln>
                <a:solidFill>
                  <a:prstClr val="black"/>
                </a:solidFill>
                <a:effectLst/>
                <a:uLnTx/>
                <a:uFillTx/>
                <a:latin typeface="Venturi"/>
              </a:rPr>
              <a:t>Employee Last Salary Hike Percent</a:t>
            </a:r>
            <a:r>
              <a:rPr kumimoji="0" lang="en-US" sz="1400" b="1" i="1" u="none" strike="noStrike" kern="1200" cap="none" spc="0" normalizeH="0" baseline="0" noProof="0" dirty="0">
                <a:ln>
                  <a:noFill/>
                </a:ln>
                <a:solidFill>
                  <a:prstClr val="black"/>
                </a:solidFill>
                <a:effectLst/>
                <a:uLnTx/>
                <a:uFillTx/>
                <a:latin typeface="Venturi"/>
              </a:rPr>
              <a:t>: </a:t>
            </a:r>
            <a:r>
              <a:rPr kumimoji="0" lang="en-US" sz="1400" b="0" i="0" u="none" strike="noStrike" kern="1200" cap="none" spc="0" normalizeH="0" baseline="0" noProof="0" dirty="0">
                <a:ln>
                  <a:noFill/>
                </a:ln>
                <a:solidFill>
                  <a:prstClr val="black"/>
                </a:solidFill>
                <a:effectLst/>
                <a:uLnTx/>
                <a:uFillTx/>
                <a:latin typeface="Venturi"/>
              </a:rPr>
              <a:t>Varies from 11 to 25. Most of the employees have received an average salary hike of 15%.</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Venturi"/>
              </a:rPr>
              <a:t>Employee Relationship Satisfaction: </a:t>
            </a:r>
            <a:r>
              <a:rPr kumimoji="0" lang="en-US" sz="1400" b="0" i="0" u="none" strike="noStrike" kern="1200" cap="none" spc="0" normalizeH="0" baseline="0" noProof="0" dirty="0">
                <a:ln>
                  <a:noFill/>
                </a:ln>
                <a:solidFill>
                  <a:prstClr val="black"/>
                </a:solidFill>
                <a:effectLst/>
                <a:uLnTx/>
                <a:uFillTx/>
                <a:latin typeface="Venturi"/>
              </a:rPr>
              <a:t>Ranges between 1 to 4. Most employees have moderate to high relationship satisfaction of 2 to 4.A small number of employees report low relationship satisfaction(1), which indicates a need for further investigation.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Venturi"/>
              </a:rPr>
              <a:t>Total Work Experience In Years: </a:t>
            </a:r>
            <a:r>
              <a:rPr kumimoji="0" lang="en-US" sz="1400" b="0" i="0" u="none" strike="noStrike" kern="1200" cap="none" spc="0" normalizeH="0" baseline="0" noProof="0" dirty="0">
                <a:ln>
                  <a:noFill/>
                </a:ln>
                <a:solidFill>
                  <a:prstClr val="black"/>
                </a:solidFill>
                <a:effectLst/>
                <a:uLnTx/>
                <a:uFillTx/>
                <a:latin typeface="Venturi"/>
              </a:rPr>
              <a:t>Minimum years are 6 while maximum years are 40. Most employees have 11 years of work experience.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Venturi"/>
              </a:rPr>
              <a:t>Training Times Last Year: </a:t>
            </a:r>
            <a:r>
              <a:rPr kumimoji="0" lang="en-US" sz="1400" b="0" i="0" u="none" strike="noStrike" kern="1200" cap="none" spc="0" normalizeH="0" baseline="0" noProof="0" dirty="0">
                <a:ln>
                  <a:noFill/>
                </a:ln>
                <a:solidFill>
                  <a:prstClr val="black"/>
                </a:solidFill>
                <a:effectLst/>
                <a:uLnTx/>
                <a:uFillTx/>
                <a:latin typeface="Venturi"/>
              </a:rPr>
              <a:t>Minimum sessions are 0 while maximum are 6. Majority have  attended 2-3 training sessions.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Venturi"/>
              </a:rPr>
              <a:t>Employee Work Life Balance</a:t>
            </a:r>
            <a:r>
              <a:rPr kumimoji="0" lang="en-US" sz="1400" b="0" i="0" u="none" strike="noStrike" kern="1200" cap="none" spc="0" normalizeH="0" baseline="0" noProof="0" dirty="0">
                <a:ln>
                  <a:noFill/>
                </a:ln>
                <a:solidFill>
                  <a:prstClr val="black"/>
                </a:solidFill>
                <a:effectLst/>
                <a:uLnTx/>
                <a:uFillTx/>
                <a:latin typeface="Venturi"/>
              </a:rPr>
              <a:t>: Ranges between 1 and 4.Majority have a moderate work life balance of 2-3.Some employees report poor work-life balance (1), which indicate need for further analysis.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Venturi"/>
              </a:rPr>
              <a:t>Experience Years At This Company: </a:t>
            </a:r>
            <a:r>
              <a:rPr kumimoji="0" lang="en-US" sz="1400" b="0" i="0" u="none" strike="noStrike" kern="1200" cap="none" spc="0" normalizeH="0" baseline="0" noProof="0" dirty="0">
                <a:ln>
                  <a:noFill/>
                </a:ln>
                <a:solidFill>
                  <a:prstClr val="black"/>
                </a:solidFill>
                <a:effectLst/>
                <a:uLnTx/>
                <a:uFillTx/>
                <a:latin typeface="Venturi"/>
              </a:rPr>
              <a:t>Minimum years are 6 while maximum years are 40.Majority of employees have worked in the company for 3 to 10 years.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Venturi"/>
              </a:rPr>
              <a:t>Experience Years In Current Role: </a:t>
            </a:r>
            <a:r>
              <a:rPr kumimoji="0" lang="en-US" sz="1400" b="0" i="0" u="none" strike="noStrike" kern="1200" cap="none" spc="0" normalizeH="0" baseline="0" noProof="0" dirty="0">
                <a:ln>
                  <a:noFill/>
                </a:ln>
                <a:solidFill>
                  <a:prstClr val="black"/>
                </a:solidFill>
                <a:effectLst/>
                <a:uLnTx/>
                <a:uFillTx/>
                <a:latin typeface="Venturi"/>
              </a:rPr>
              <a:t>Minimum years are 0 while maximum years are 18. Most employees have been in their current role for 2 to 7 years.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Venturi"/>
              </a:rPr>
              <a:t>Years Since Last Promotion: </a:t>
            </a:r>
            <a:r>
              <a:rPr kumimoji="0" lang="en-US" sz="1400" b="0" i="0" u="none" strike="noStrike" kern="1200" cap="none" spc="0" normalizeH="0" baseline="0" noProof="0" dirty="0">
                <a:ln>
                  <a:noFill/>
                </a:ln>
                <a:solidFill>
                  <a:prstClr val="black"/>
                </a:solidFill>
                <a:effectLst/>
                <a:uLnTx/>
                <a:uFillTx/>
                <a:latin typeface="Venturi"/>
              </a:rPr>
              <a:t>Ranges between 0 and 15 years. Most employees were last promoted 0 to 3 years ago, suggesting an active promotion cycle. A small number of employees haven’t been promoted for a long period(15 years).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Venturi"/>
              </a:rPr>
              <a:t>Years With Current Manager: </a:t>
            </a:r>
            <a:r>
              <a:rPr kumimoji="0" lang="en-US" sz="1400" b="0" i="0" u="none" strike="noStrike" kern="1200" cap="none" spc="0" normalizeH="0" baseline="0" noProof="0" dirty="0">
                <a:ln>
                  <a:noFill/>
                </a:ln>
                <a:solidFill>
                  <a:prstClr val="black"/>
                </a:solidFill>
                <a:effectLst/>
                <a:uLnTx/>
                <a:uFillTx/>
                <a:latin typeface="Venturi"/>
              </a:rPr>
              <a:t>Ranges between 0 and 17 years. Most employees have been with their manager for 2 to 7 years, suggesting a moderate level of managerial stability.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Venturi"/>
              </a:rPr>
              <a:t>Performance Rating: </a:t>
            </a:r>
            <a:r>
              <a:rPr kumimoji="0" lang="en-US" sz="1400" b="0" i="0" u="none" strike="noStrike" kern="1200" cap="none" spc="0" normalizeH="0" baseline="0" noProof="0" dirty="0">
                <a:ln>
                  <a:noFill/>
                </a:ln>
                <a:solidFill>
                  <a:prstClr val="black"/>
                </a:solidFill>
                <a:effectLst/>
                <a:uLnTx/>
                <a:uFillTx/>
                <a:latin typeface="Venturi"/>
              </a:rPr>
              <a:t>Ranges between 2 and 4. Majority of the employees have a moderate performance rating of 3.</a:t>
            </a:r>
          </a:p>
        </p:txBody>
      </p:sp>
    </p:spTree>
    <p:extLst>
      <p:ext uri="{BB962C8B-B14F-4D97-AF65-F5344CB8AC3E}">
        <p14:creationId xmlns:p14="http://schemas.microsoft.com/office/powerpoint/2010/main" val="38247501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42BF51-49E4-40F3-8803-C6001B54BF66}"/>
              </a:ext>
            </a:extLst>
          </p:cNvPr>
          <p:cNvSpPr txBox="1"/>
          <p:nvPr/>
        </p:nvSpPr>
        <p:spPr>
          <a:xfrm>
            <a:off x="125234" y="164377"/>
            <a:ext cx="6092686" cy="830997"/>
          </a:xfrm>
          <a:prstGeom prst="rect">
            <a:avLst/>
          </a:prstGeom>
          <a:noFill/>
        </p:spPr>
        <p:txBody>
          <a:bodyPr wrap="square">
            <a:spAutoFit/>
          </a:bodyPr>
          <a:lstStyle/>
          <a:p>
            <a:r>
              <a:rPr lang="en-US" sz="2400" b="1" dirty="0">
                <a:latin typeface="Century Gothic" panose="020B0502020202020204" pitchFamily="34" charset="0"/>
              </a:rPr>
              <a:t>VISUALIZATIONS</a:t>
            </a:r>
          </a:p>
          <a:p>
            <a:r>
              <a:rPr lang="en-US" sz="2400" b="1" dirty="0">
                <a:latin typeface="Century Gothic" panose="020B0502020202020204" pitchFamily="34" charset="0"/>
              </a:rPr>
              <a:t>a. Univariate Visualizations</a:t>
            </a:r>
          </a:p>
        </p:txBody>
      </p:sp>
      <p:sp>
        <p:nvSpPr>
          <p:cNvPr id="10" name="Rectangle 9">
            <a:extLst>
              <a:ext uri="{FF2B5EF4-FFF2-40B4-BE49-F238E27FC236}">
                <a16:creationId xmlns:a16="http://schemas.microsoft.com/office/drawing/2014/main" id="{FA3D78AC-BE94-446D-A1A9-66DA0809B915}"/>
              </a:ext>
            </a:extLst>
          </p:cNvPr>
          <p:cNvSpPr/>
          <p:nvPr/>
        </p:nvSpPr>
        <p:spPr>
          <a:xfrm>
            <a:off x="125234" y="1093160"/>
            <a:ext cx="10402957" cy="3669392"/>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D821477-31D8-4CDF-9758-015F22814E3D}"/>
              </a:ext>
            </a:extLst>
          </p:cNvPr>
          <p:cNvSpPr txBox="1"/>
          <p:nvPr/>
        </p:nvSpPr>
        <p:spPr>
          <a:xfrm>
            <a:off x="0" y="4887677"/>
            <a:ext cx="10747514" cy="1754326"/>
          </a:xfrm>
          <a:prstGeom prst="rect">
            <a:avLst/>
          </a:prstGeom>
          <a:noFill/>
        </p:spPr>
        <p:txBody>
          <a:bodyPr wrap="square" rtlCol="0">
            <a:spAutoFit/>
          </a:bodyPr>
          <a:lstStyle/>
          <a:p>
            <a:r>
              <a:rPr lang="en-US" dirty="0">
                <a:latin typeface="Venturi"/>
              </a:rPr>
              <a:t>Sales Executives have the highest number of employees, with over 250, followed by Developers, who have more than 200. Most other job roles have fewer than 100 employees. Some roles, like Manager R&amp;D, Research Scientist, Sales Representative, Laboratory Technician, Senior Developer, and Manager, have between 50 and 100 employees. The rest, including Finance Manager, Human Resources, Technical Lead, Manufacturing Director, Healthcare Representative, Data Scientist, Research Director, Business Analyst, Senior Manager R&amp;D, Delivery Manager, and Technical Architect, have fewer than 50 employees.</a:t>
            </a:r>
          </a:p>
        </p:txBody>
      </p:sp>
    </p:spTree>
    <p:extLst>
      <p:ext uri="{BB962C8B-B14F-4D97-AF65-F5344CB8AC3E}">
        <p14:creationId xmlns:p14="http://schemas.microsoft.com/office/powerpoint/2010/main" val="32521629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5D6102-738E-4D2A-9A91-A526CB1E450C}"/>
              </a:ext>
            </a:extLst>
          </p:cNvPr>
          <p:cNvSpPr/>
          <p:nvPr/>
        </p:nvSpPr>
        <p:spPr>
          <a:xfrm>
            <a:off x="192687" y="1007455"/>
            <a:ext cx="5327904" cy="3511296"/>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6B3E173-BE62-4937-A496-0F4D5396A148}"/>
              </a:ext>
            </a:extLst>
          </p:cNvPr>
          <p:cNvSpPr txBox="1"/>
          <p:nvPr/>
        </p:nvSpPr>
        <p:spPr>
          <a:xfrm>
            <a:off x="125234" y="4760939"/>
            <a:ext cx="5022573" cy="1200329"/>
          </a:xfrm>
          <a:prstGeom prst="rect">
            <a:avLst/>
          </a:prstGeom>
          <a:noFill/>
        </p:spPr>
        <p:txBody>
          <a:bodyPr wrap="square" rtlCol="0">
            <a:spAutoFit/>
          </a:bodyPr>
          <a:lstStyle/>
          <a:p>
            <a:r>
              <a:rPr lang="en-US" dirty="0">
                <a:latin typeface="Oswald" panose="00000500000000000000" pitchFamily="2" charset="0"/>
              </a:rPr>
              <a:t>The minimum employee age is 18, while the maximum is 60. The majority of employees are 36 years old, and the age distribution is right-skewed, indicating more younger employees than older ones.</a:t>
            </a:r>
          </a:p>
        </p:txBody>
      </p:sp>
      <p:sp>
        <p:nvSpPr>
          <p:cNvPr id="6" name="TextBox 5">
            <a:extLst>
              <a:ext uri="{FF2B5EF4-FFF2-40B4-BE49-F238E27FC236}">
                <a16:creationId xmlns:a16="http://schemas.microsoft.com/office/drawing/2014/main" id="{C7AD5F37-3856-48FB-B710-AAB85E20321C}"/>
              </a:ext>
            </a:extLst>
          </p:cNvPr>
          <p:cNvSpPr txBox="1"/>
          <p:nvPr/>
        </p:nvSpPr>
        <p:spPr>
          <a:xfrm>
            <a:off x="125234" y="164377"/>
            <a:ext cx="6092686" cy="461665"/>
          </a:xfrm>
          <a:prstGeom prst="rect">
            <a:avLst/>
          </a:prstGeom>
          <a:noFill/>
        </p:spPr>
        <p:txBody>
          <a:bodyPr wrap="square">
            <a:spAutoFit/>
          </a:bodyPr>
          <a:lstStyle/>
          <a:p>
            <a:r>
              <a:rPr lang="en-US" sz="2400" b="1" dirty="0">
                <a:latin typeface="Poppins" panose="00000500000000000000" pitchFamily="2" charset="0"/>
                <a:cs typeface="Poppins" panose="00000500000000000000" pitchFamily="2" charset="0"/>
              </a:rPr>
              <a:t>Univariate Visualizations</a:t>
            </a:r>
          </a:p>
        </p:txBody>
      </p:sp>
      <p:sp>
        <p:nvSpPr>
          <p:cNvPr id="7" name="Rectangle 6">
            <a:extLst>
              <a:ext uri="{FF2B5EF4-FFF2-40B4-BE49-F238E27FC236}">
                <a16:creationId xmlns:a16="http://schemas.microsoft.com/office/drawing/2014/main" id="{D8F197C9-1495-4074-A8F8-E79F7D2BB222}"/>
              </a:ext>
            </a:extLst>
          </p:cNvPr>
          <p:cNvSpPr/>
          <p:nvPr/>
        </p:nvSpPr>
        <p:spPr>
          <a:xfrm>
            <a:off x="6096000" y="1007455"/>
            <a:ext cx="5194852" cy="3511296"/>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9DD858-764B-4341-B2EC-F77DBE33536A}"/>
              </a:ext>
            </a:extLst>
          </p:cNvPr>
          <p:cNvSpPr txBox="1"/>
          <p:nvPr/>
        </p:nvSpPr>
        <p:spPr>
          <a:xfrm>
            <a:off x="6639711" y="4760938"/>
            <a:ext cx="4372845" cy="923330"/>
          </a:xfrm>
          <a:prstGeom prst="rect">
            <a:avLst/>
          </a:prstGeom>
          <a:noFill/>
        </p:spPr>
        <p:txBody>
          <a:bodyPr wrap="square" rtlCol="0">
            <a:spAutoFit/>
          </a:bodyPr>
          <a:lstStyle/>
          <a:p>
            <a:r>
              <a:rPr lang="en-US" dirty="0">
                <a:latin typeface="Oswald" panose="00000500000000000000" pitchFamily="2" charset="0"/>
              </a:rPr>
              <a:t>The majority of employees, over 800, rarely travel for business. Around 200 travel frequently, while just over 100 do not travel at all.</a:t>
            </a:r>
          </a:p>
        </p:txBody>
      </p:sp>
    </p:spTree>
    <p:extLst>
      <p:ext uri="{BB962C8B-B14F-4D97-AF65-F5344CB8AC3E}">
        <p14:creationId xmlns:p14="http://schemas.microsoft.com/office/powerpoint/2010/main" val="30545498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CAB273C-6D5E-416E-A39D-DAEC12E0DAF8}"/>
              </a:ext>
            </a:extLst>
          </p:cNvPr>
          <p:cNvSpPr/>
          <p:nvPr/>
        </p:nvSpPr>
        <p:spPr>
          <a:xfrm>
            <a:off x="5671931" y="761644"/>
            <a:ext cx="6443538" cy="3165392"/>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735E464-75FD-41CC-86FE-3CDD1FBBCD8F}"/>
              </a:ext>
            </a:extLst>
          </p:cNvPr>
          <p:cNvSpPr txBox="1"/>
          <p:nvPr/>
        </p:nvSpPr>
        <p:spPr>
          <a:xfrm>
            <a:off x="6160022" y="4031080"/>
            <a:ext cx="4799526" cy="923330"/>
          </a:xfrm>
          <a:prstGeom prst="rect">
            <a:avLst/>
          </a:prstGeom>
          <a:noFill/>
        </p:spPr>
        <p:txBody>
          <a:bodyPr wrap="square" rtlCol="0">
            <a:spAutoFit/>
          </a:bodyPr>
          <a:lstStyle/>
          <a:p>
            <a:r>
              <a:rPr lang="en-US" dirty="0">
                <a:latin typeface="Oswald" panose="00000500000000000000" pitchFamily="2" charset="0"/>
              </a:rPr>
              <a:t>Over 500 employees are married, followed by approximately 400 single employees. The number of divorced employees is fewer than 300.</a:t>
            </a:r>
          </a:p>
        </p:txBody>
      </p:sp>
      <p:sp>
        <p:nvSpPr>
          <p:cNvPr id="7" name="Rectangle 6">
            <a:extLst>
              <a:ext uri="{FF2B5EF4-FFF2-40B4-BE49-F238E27FC236}">
                <a16:creationId xmlns:a16="http://schemas.microsoft.com/office/drawing/2014/main" id="{C689EB7F-8196-4093-A954-0C11120F3E2E}"/>
              </a:ext>
            </a:extLst>
          </p:cNvPr>
          <p:cNvSpPr/>
          <p:nvPr/>
        </p:nvSpPr>
        <p:spPr>
          <a:xfrm>
            <a:off x="76532" y="787364"/>
            <a:ext cx="5873694" cy="3342261"/>
          </a:xfrm>
          <a:prstGeom prst="rect">
            <a:avLst/>
          </a:prstGeom>
          <a:blipFill>
            <a:blip r:embed="rId3"/>
            <a:srcRect/>
            <a:stretch>
              <a:fillRect l="18634" r="1863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4B880C6B-1F21-4F98-9145-47F0C06EBCBF}"/>
              </a:ext>
            </a:extLst>
          </p:cNvPr>
          <p:cNvSpPr txBox="1"/>
          <p:nvPr/>
        </p:nvSpPr>
        <p:spPr>
          <a:xfrm>
            <a:off x="125234" y="164377"/>
            <a:ext cx="6092686" cy="461665"/>
          </a:xfrm>
          <a:prstGeom prst="rect">
            <a:avLst/>
          </a:prstGeom>
          <a:noFill/>
        </p:spPr>
        <p:txBody>
          <a:bodyPr wrap="square">
            <a:spAutoFit/>
          </a:bodyPr>
          <a:lstStyle/>
          <a:p>
            <a:r>
              <a:rPr lang="en-US" sz="2400" b="1" dirty="0">
                <a:latin typeface="Poppins" panose="00000500000000000000" pitchFamily="2" charset="0"/>
                <a:cs typeface="Poppins" panose="00000500000000000000" pitchFamily="2" charset="0"/>
              </a:rPr>
              <a:t>Univariate Visualizations</a:t>
            </a:r>
          </a:p>
        </p:txBody>
      </p:sp>
      <p:sp>
        <p:nvSpPr>
          <p:cNvPr id="9" name="TextBox 8">
            <a:extLst>
              <a:ext uri="{FF2B5EF4-FFF2-40B4-BE49-F238E27FC236}">
                <a16:creationId xmlns:a16="http://schemas.microsoft.com/office/drawing/2014/main" id="{42C0C7E5-185F-4F50-ADF6-714DFBBED8D8}"/>
              </a:ext>
            </a:extLst>
          </p:cNvPr>
          <p:cNvSpPr txBox="1"/>
          <p:nvPr/>
        </p:nvSpPr>
        <p:spPr>
          <a:xfrm>
            <a:off x="286328" y="4129625"/>
            <a:ext cx="4418193" cy="646331"/>
          </a:xfrm>
          <a:prstGeom prst="rect">
            <a:avLst/>
          </a:prstGeom>
          <a:noFill/>
        </p:spPr>
        <p:txBody>
          <a:bodyPr wrap="square" rtlCol="0">
            <a:spAutoFit/>
          </a:bodyPr>
          <a:lstStyle/>
          <a:p>
            <a:r>
              <a:rPr lang="en-US" dirty="0">
                <a:latin typeface="Oswald" panose="00000500000000000000" pitchFamily="2" charset="0"/>
              </a:rPr>
              <a:t>The majority of employees are male(60.4%), with the remaining portion being female(39.6%).</a:t>
            </a:r>
          </a:p>
        </p:txBody>
      </p:sp>
    </p:spTree>
    <p:extLst>
      <p:ext uri="{BB962C8B-B14F-4D97-AF65-F5344CB8AC3E}">
        <p14:creationId xmlns:p14="http://schemas.microsoft.com/office/powerpoint/2010/main" val="33131522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2108</TotalTime>
  <Words>4274</Words>
  <Application>Microsoft Office PowerPoint</Application>
  <PresentationFormat>Widescreen</PresentationFormat>
  <Paragraphs>365</Paragraphs>
  <Slides>25</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Arial</vt:lpstr>
      <vt:lpstr>Bookman Old Style</vt:lpstr>
      <vt:lpstr>Calibri</vt:lpstr>
      <vt:lpstr>Calibri Light</vt:lpstr>
      <vt:lpstr>Century Gothic</vt:lpstr>
      <vt:lpstr>Comic Sans MS</vt:lpstr>
      <vt:lpstr>Oswald</vt:lpstr>
      <vt:lpstr>Poppins</vt:lpstr>
      <vt:lpstr>Venturi</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Ivy Wangechi</dc:creator>
  <cp:lastModifiedBy>Ivy Wangechi</cp:lastModifiedBy>
  <cp:revision>85</cp:revision>
  <dcterms:created xsi:type="dcterms:W3CDTF">2025-02-24T21:42:35Z</dcterms:created>
  <dcterms:modified xsi:type="dcterms:W3CDTF">2025-02-28T09:41:03Z</dcterms:modified>
</cp:coreProperties>
</file>